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57" r:id="rId5"/>
    <p:sldId id="258" r:id="rId6"/>
    <p:sldId id="278" r:id="rId7"/>
    <p:sldId id="319" r:id="rId8"/>
    <p:sldId id="318" r:id="rId9"/>
    <p:sldId id="345" r:id="rId10"/>
    <p:sldId id="280" r:id="rId11"/>
    <p:sldId id="285" r:id="rId12"/>
    <p:sldId id="344" r:id="rId13"/>
    <p:sldId id="294" r:id="rId14"/>
    <p:sldId id="282" r:id="rId15"/>
    <p:sldId id="283" r:id="rId16"/>
    <p:sldId id="287" r:id="rId17"/>
    <p:sldId id="304" r:id="rId18"/>
    <p:sldId id="288" r:id="rId19"/>
    <p:sldId id="291" r:id="rId20"/>
    <p:sldId id="307" r:id="rId21"/>
    <p:sldId id="342" r:id="rId22"/>
    <p:sldId id="309" r:id="rId23"/>
    <p:sldId id="289" r:id="rId24"/>
    <p:sldId id="308" r:id="rId25"/>
    <p:sldId id="347" r:id="rId26"/>
    <p:sldId id="346" r:id="rId27"/>
    <p:sldId id="305" r:id="rId28"/>
    <p:sldId id="293" r:id="rId29"/>
    <p:sldId id="306" r:id="rId30"/>
    <p:sldId id="277" r:id="rId31"/>
    <p:sldId id="292" r:id="rId32"/>
  </p:sldIdLst>
  <p:sldSz cx="9144000" cy="5143500"/>
  <p:notesSz cx="6858000" cy="9144000"/>
  <p:embeddedFontLst>
    <p:embeddedFont>
      <p:font typeface="Roboto" charset="0"/>
      <p:regular r:id="rId37"/>
      <p:bold r:id="rId38"/>
      <p:italic r:id="rId39"/>
      <p:boldItalic r:id="rId40"/>
    </p:embeddedFont>
    <p:embeddedFont>
      <p:font typeface="Montserrat" charset="0"/>
      <p:regular r:id="rId41"/>
      <p:bold r:id="rId42"/>
      <p:italic r:id="rId43"/>
      <p:boldItalic r:id="rId44"/>
    </p:embeddedFont>
    <p:embeddedFont>
      <p:font typeface="Lato" charset="0"/>
      <p:regular r:id="rId45"/>
      <p:bold r:id="rId46"/>
      <p:italic r:id="rId47"/>
      <p:boldItalic r:id="rId48"/>
    </p:embeddedFont>
    <p:embeddedFont>
      <p:font typeface="Average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7f90c929-2812-4276-b6ec-9378d57785d6}">
          <p14:sldIdLst>
            <p14:sldId id="256"/>
            <p14:sldId id="257"/>
            <p14:sldId id="258"/>
            <p14:sldId id="278"/>
            <p14:sldId id="319"/>
            <p14:sldId id="318"/>
            <p14:sldId id="345"/>
            <p14:sldId id="280"/>
            <p14:sldId id="285"/>
            <p14:sldId id="344"/>
            <p14:sldId id="294"/>
            <p14:sldId id="282"/>
            <p14:sldId id="283"/>
            <p14:sldId id="287"/>
            <p14:sldId id="304"/>
            <p14:sldId id="288"/>
            <p14:sldId id="291"/>
            <p14:sldId id="307"/>
            <p14:sldId id="309"/>
            <p14:sldId id="289"/>
            <p14:sldId id="308"/>
            <p14:sldId id="347"/>
            <p14:sldId id="346"/>
            <p14:sldId id="305"/>
            <p14:sldId id="293"/>
            <p14:sldId id="306"/>
            <p14:sldId id="277"/>
            <p14:sldId id="292"/>
            <p14:sldId id="3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12C"/>
    <a:srgbClr val="789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æ·±è²æ ·å¼ 1 - å¼ºè°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42"/>
        <p:guide pos="293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B5165-29DA-40E4-8CF1-67AA1017F4DF}" type="doc">
      <dgm:prSet loTypeId="process" loCatId="process" qsTypeId="urn:microsoft.com/office/officeart/2005/8/quickstyle/simple2" qsCatId="simple" csTypeId="urn:microsoft.com/office/officeart/2005/8/colors/colorful2" csCatId="accent1" phldr="0"/>
      <dgm:spPr/>
      <dgm:t>
        <a:bodyPr/>
        <a:p>
          <a:endParaRPr lang="en-US"/>
        </a:p>
      </dgm:t>
    </dgm:pt>
    <dgm:pt modelId="{1F18B811-B6C4-4E9E-B75F-E68888D2B754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>
              <a:sym typeface="+mn-ea"/>
            </a:rPr>
            <a:t>Collecte</a:t>
          </a:r>
          <a:r>
            <a:rPr lang="en-US" altLang="en-US" sz="1200" b="1">
              <a:sym typeface="+mn-ea"/>
            </a:rPr>
            <a:t/>
          </a:r>
          <a:endParaRPr lang="en-US" altLang="en-US" sz="1200" b="1">
            <a:sym typeface="+mn-ea"/>
          </a:endParaRPr>
        </a:p>
      </dgm:t>
    </dgm:pt>
    <dgm:pt modelId="{39F221A0-D930-4524-B286-5041480B8FA5}" cxnId="{C37E45C5-C55E-4604-83F1-1862D1E88D1E}" type="parTrans">
      <dgm:prSet/>
      <dgm:spPr/>
      <dgm:t>
        <a:bodyPr/>
        <a:p>
          <a:endParaRPr lang="en-US"/>
        </a:p>
      </dgm:t>
    </dgm:pt>
    <dgm:pt modelId="{808440FA-46F9-4FB5-9A52-0D4B96A1C329}" cxnId="{C37E45C5-C55E-4604-83F1-1862D1E88D1E}" type="sibTrans">
      <dgm:prSet/>
      <dgm:spPr/>
      <dgm:t>
        <a:bodyPr/>
        <a:p>
          <a:endParaRPr lang="en-US"/>
        </a:p>
      </dgm:t>
    </dgm:pt>
    <dgm:pt modelId="{0EC68BAA-45B4-43C2-A277-337EA6F9C30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>
              <a:latin typeface="Space Mono for Powerline" panose="02000509040000020004" charset="0"/>
              <a:cs typeface="Space Mono for Powerline" panose="02000509040000020004" charset="0"/>
              <a:sym typeface="+mn-ea"/>
            </a:rPr>
            <a:t>Communication</a:t>
          </a:r>
          <a:r>
            <a:rPr lang="en-US" altLang="en-US" sz="1200" b="1">
              <a:latin typeface="Space Mono for Powerline" panose="02000509040000020004" charset="0"/>
              <a:cs typeface="Space Mono for Powerline" panose="02000509040000020004" charset="0"/>
              <a:sym typeface="+mn-ea"/>
            </a:rPr>
            <a:t/>
          </a:r>
          <a:endParaRPr lang="en-US" altLang="en-US" sz="1200" b="1">
            <a:latin typeface="Space Mono for Powerline" panose="02000509040000020004" charset="0"/>
            <a:cs typeface="Space Mono for Powerline" panose="02000509040000020004" charset="0"/>
            <a:sym typeface="+mn-ea"/>
          </a:endParaRPr>
        </a:p>
      </dgm:t>
    </dgm:pt>
    <dgm:pt modelId="{74E1C1F9-DBE5-45DE-ABCA-4EAB89E7BD46}" cxnId="{ABCF44B3-6345-4A72-90F1-66B014AC3AA8}" type="parTrans">
      <dgm:prSet/>
      <dgm:spPr/>
      <dgm:t>
        <a:bodyPr/>
        <a:p>
          <a:endParaRPr lang="en-US"/>
        </a:p>
      </dgm:t>
    </dgm:pt>
    <dgm:pt modelId="{B14E47DD-7335-43B1-AA39-9A37DC959B2D}" cxnId="{ABCF44B3-6345-4A72-90F1-66B014AC3AA8}" type="sibTrans">
      <dgm:prSet/>
      <dgm:spPr/>
      <dgm:t>
        <a:bodyPr/>
        <a:p>
          <a:endParaRPr lang="en-US"/>
        </a:p>
      </dgm:t>
    </dgm:pt>
    <dgm:pt modelId="{9191245A-08B2-492B-8F4C-F0BB23674A76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>
              <a:sym typeface="+mn-ea"/>
            </a:rPr>
            <a:t>Analyse</a:t>
          </a:r>
          <a:r>
            <a:rPr lang="en-US" altLang="en-US" sz="1200" b="1">
              <a:sym typeface="+mn-ea"/>
            </a:rPr>
            <a:t/>
          </a:r>
          <a:endParaRPr lang="en-US" altLang="en-US" sz="1200" b="1">
            <a:sym typeface="+mn-ea"/>
          </a:endParaRPr>
        </a:p>
      </dgm:t>
    </dgm:pt>
    <dgm:pt modelId="{88B912E5-FDBE-47AD-B6CC-5D82B19F2810}" cxnId="{0D51DEDF-ABA5-4998-9758-230A44AED00C}" type="parTrans">
      <dgm:prSet/>
      <dgm:spPr/>
      <dgm:t>
        <a:bodyPr/>
        <a:p>
          <a:endParaRPr lang="en-US"/>
        </a:p>
      </dgm:t>
    </dgm:pt>
    <dgm:pt modelId="{BDF1CE3D-63BD-4B26-AEBD-1516CE58D66C}" cxnId="{0D51DEDF-ABA5-4998-9758-230A44AED00C}" type="sibTrans">
      <dgm:prSet/>
      <dgm:spPr/>
      <dgm:t>
        <a:bodyPr/>
        <a:p>
          <a:endParaRPr lang="en-US"/>
        </a:p>
      </dgm:t>
    </dgm:pt>
    <dgm:pt modelId="{FC7D71FE-C5B8-49A0-8DAE-85BE5AE974BC}" type="pres">
      <dgm:prSet presAssocID="{3ADB5165-29DA-40E4-8CF1-67AA1017F4D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ECC728B-0484-4C16-8415-E924988BF362}" type="pres">
      <dgm:prSet presAssocID="{1F18B811-B6C4-4E9E-B75F-E68888D2B754}" presName="Accent1" presStyleCnt="0"/>
      <dgm:spPr/>
    </dgm:pt>
    <dgm:pt modelId="{2B58B044-31E5-4900-BEF2-0561C35E9287}" type="pres">
      <dgm:prSet presAssocID="{1F18B811-B6C4-4E9E-B75F-E68888D2B754}" presName="Accent" presStyleLbl="node1" presStyleIdx="0" presStyleCnt="3"/>
      <dgm:spPr/>
    </dgm:pt>
    <dgm:pt modelId="{868A1768-D971-44A0-9296-883AA6C351ED}" type="pres">
      <dgm:prSet presAssocID="{1F18B811-B6C4-4E9E-B75F-E68888D2B754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2C8DF182-23DB-4A36-BE33-8CDFC15EB7DF}" type="pres">
      <dgm:prSet presAssocID="{0EC68BAA-45B4-43C2-A277-337EA6F9C30A}" presName="Accent2" presStyleCnt="0"/>
      <dgm:spPr/>
    </dgm:pt>
    <dgm:pt modelId="{82F5C82C-3C8C-44AC-B495-DCAFE372B3B8}" type="pres">
      <dgm:prSet presAssocID="{0EC68BAA-45B4-43C2-A277-337EA6F9C30A}" presName="Accent" presStyleLbl="node1" presStyleIdx="1" presStyleCnt="3"/>
      <dgm:spPr/>
    </dgm:pt>
    <dgm:pt modelId="{A51B79B2-94EA-48E8-9F5B-CCC2F37FE992}" type="pres">
      <dgm:prSet presAssocID="{0EC68BAA-45B4-43C2-A277-337EA6F9C30A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863CCF9-412A-484D-B839-E1C116F89683}" type="pres">
      <dgm:prSet presAssocID="{9191245A-08B2-492B-8F4C-F0BB23674A76}" presName="Accent3" presStyleCnt="0"/>
      <dgm:spPr/>
    </dgm:pt>
    <dgm:pt modelId="{D8B093BC-2378-41D5-BB68-CF2D7261907B}" type="pres">
      <dgm:prSet presAssocID="{9191245A-08B2-492B-8F4C-F0BB23674A76}" presName="Accent" presStyleLbl="node1" presStyleIdx="2" presStyleCnt="3"/>
      <dgm:spPr/>
    </dgm:pt>
    <dgm:pt modelId="{69052E6C-D2A5-4989-93EA-93D0C254E4EB}" type="pres">
      <dgm:prSet presAssocID="{9191245A-08B2-492B-8F4C-F0BB23674A7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37E45C5-C55E-4604-83F1-1862D1E88D1E}" srcId="{3ADB5165-29DA-40E4-8CF1-67AA1017F4DF}" destId="{1F18B811-B6C4-4E9E-B75F-E68888D2B754}" srcOrd="0" destOrd="0" parTransId="{39F221A0-D930-4524-B286-5041480B8FA5}" sibTransId="{808440FA-46F9-4FB5-9A52-0D4B96A1C329}"/>
    <dgm:cxn modelId="{ABCF44B3-6345-4A72-90F1-66B014AC3AA8}" srcId="{3ADB5165-29DA-40E4-8CF1-67AA1017F4DF}" destId="{0EC68BAA-45B4-43C2-A277-337EA6F9C30A}" srcOrd="1" destOrd="0" parTransId="{74E1C1F9-DBE5-45DE-ABCA-4EAB89E7BD46}" sibTransId="{B14E47DD-7335-43B1-AA39-9A37DC959B2D}"/>
    <dgm:cxn modelId="{0D51DEDF-ABA5-4998-9758-230A44AED00C}" srcId="{3ADB5165-29DA-40E4-8CF1-67AA1017F4DF}" destId="{9191245A-08B2-492B-8F4C-F0BB23674A76}" srcOrd="2" destOrd="0" parTransId="{88B912E5-FDBE-47AD-B6CC-5D82B19F2810}" sibTransId="{BDF1CE3D-63BD-4B26-AEBD-1516CE58D66C}"/>
    <dgm:cxn modelId="{D2631AE6-8D58-436B-996C-78CD19EEE59C}" type="presOf" srcId="{3ADB5165-29DA-40E4-8CF1-67AA1017F4DF}" destId="{FC7D71FE-C5B8-49A0-8DAE-85BE5AE974BC}" srcOrd="0" destOrd="0" presId="urn:microsoft.com/office/officeart/2009/layout/CircleArrowProcess"/>
    <dgm:cxn modelId="{8C76B921-8888-4302-B708-69C020BD07B3}" type="presParOf" srcId="{FC7D71FE-C5B8-49A0-8DAE-85BE5AE974BC}" destId="{AECC728B-0484-4C16-8415-E924988BF362}" srcOrd="0" destOrd="0" presId="urn:microsoft.com/office/officeart/2009/layout/CircleArrowProcess"/>
    <dgm:cxn modelId="{5FECF5B7-291D-4998-94ED-EE1F3CCBD748}" type="presParOf" srcId="{AECC728B-0484-4C16-8415-E924988BF362}" destId="{2B58B044-31E5-4900-BEF2-0561C35E9287}" srcOrd="0" destOrd="0" presId="urn:microsoft.com/office/officeart/2009/layout/CircleArrowProcess"/>
    <dgm:cxn modelId="{1FB159A6-728D-4EE5-8894-CB11C64FA041}" type="presParOf" srcId="{FC7D71FE-C5B8-49A0-8DAE-85BE5AE974BC}" destId="{868A1768-D971-44A0-9296-883AA6C351ED}" srcOrd="1" destOrd="0" presId="urn:microsoft.com/office/officeart/2009/layout/CircleArrowProcess"/>
    <dgm:cxn modelId="{402002F1-BB2C-4035-8E46-9BFE9B471232}" type="presOf" srcId="{1F18B811-B6C4-4E9E-B75F-E68888D2B754}" destId="{868A1768-D971-44A0-9296-883AA6C351ED}" srcOrd="0" destOrd="0" presId="urn:microsoft.com/office/officeart/2009/layout/CircleArrowProcess"/>
    <dgm:cxn modelId="{C4F3A327-2CAD-4F03-847F-B6BAD9A5CDEC}" type="presParOf" srcId="{FC7D71FE-C5B8-49A0-8DAE-85BE5AE974BC}" destId="{2C8DF182-23DB-4A36-BE33-8CDFC15EB7DF}" srcOrd="2" destOrd="0" presId="urn:microsoft.com/office/officeart/2009/layout/CircleArrowProcess"/>
    <dgm:cxn modelId="{AAD54C88-FD38-4428-A9FA-4954A6C5C6D7}" type="presParOf" srcId="{2C8DF182-23DB-4A36-BE33-8CDFC15EB7DF}" destId="{82F5C82C-3C8C-44AC-B495-DCAFE372B3B8}" srcOrd="0" destOrd="2" presId="urn:microsoft.com/office/officeart/2009/layout/CircleArrowProcess"/>
    <dgm:cxn modelId="{F66D8185-3041-4E31-86DB-AD3C0FD9368C}" type="presParOf" srcId="{FC7D71FE-C5B8-49A0-8DAE-85BE5AE974BC}" destId="{A51B79B2-94EA-48E8-9F5B-CCC2F37FE992}" srcOrd="3" destOrd="0" presId="urn:microsoft.com/office/officeart/2009/layout/CircleArrowProcess"/>
    <dgm:cxn modelId="{AC286710-6217-48E8-9F3F-08F629DB4512}" type="presOf" srcId="{0EC68BAA-45B4-43C2-A277-337EA6F9C30A}" destId="{A51B79B2-94EA-48E8-9F5B-CCC2F37FE992}" srcOrd="0" destOrd="0" presId="urn:microsoft.com/office/officeart/2009/layout/CircleArrowProcess"/>
    <dgm:cxn modelId="{5B4BDCE6-00F7-498F-A8E4-CBF2927737BE}" type="presParOf" srcId="{FC7D71FE-C5B8-49A0-8DAE-85BE5AE974BC}" destId="{C863CCF9-412A-484D-B839-E1C116F89683}" srcOrd="4" destOrd="0" presId="urn:microsoft.com/office/officeart/2009/layout/CircleArrowProcess"/>
    <dgm:cxn modelId="{CEDEC0E6-6C86-4C38-9CB1-88DBE1B7D0E2}" type="presParOf" srcId="{C863CCF9-412A-484D-B839-E1C116F89683}" destId="{D8B093BC-2378-41D5-BB68-CF2D7261907B}" srcOrd="0" destOrd="4" presId="urn:microsoft.com/office/officeart/2009/layout/CircleArrowProcess"/>
    <dgm:cxn modelId="{EE906313-BEF0-4F58-A32D-5DD3FD3F977D}" type="presParOf" srcId="{FC7D71FE-C5B8-49A0-8DAE-85BE5AE974BC}" destId="{69052E6C-D2A5-4989-93EA-93D0C254E4EB}" srcOrd="5" destOrd="0" presId="urn:microsoft.com/office/officeart/2009/layout/CircleArrowProcess"/>
    <dgm:cxn modelId="{0C2F5A4F-F854-4329-BD80-84C5536F7D02}" type="presOf" srcId="{9191245A-08B2-492B-8F4C-F0BB23674A76}" destId="{69052E6C-D2A5-4989-93EA-93D0C254E4EB}" srcOrd="0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231929" cy="4681855"/>
        <a:chOff x="0" y="0"/>
        <a:chExt cx="4231929" cy="4681855"/>
      </a:xfrm>
    </dsp:grpSpPr>
    <dsp:sp modelId="{2B58B044-31E5-4900-BEF2-0561C35E9287}">
      <dsp:nvSpPr>
        <dsp:cNvPr id="3" name="Circular Arrow 2"/>
        <dsp:cNvSpPr/>
      </dsp:nvSpPr>
      <dsp:spPr bwMode="white">
        <a:xfrm>
          <a:off x="2697750" y="0"/>
          <a:ext cx="2253502" cy="225384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697750" y="0"/>
        <a:ext cx="2253502" cy="2253845"/>
      </dsp:txXfrm>
    </dsp:sp>
    <dsp:sp modelId="{868A1768-D971-44A0-9296-883AA6C351ED}">
      <dsp:nvSpPr>
        <dsp:cNvPr id="4" name="Rectangle 3"/>
        <dsp:cNvSpPr/>
      </dsp:nvSpPr>
      <dsp:spPr bwMode="white">
        <a:xfrm>
          <a:off x="3195848" y="813706"/>
          <a:ext cx="1252228" cy="62596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620" tIns="7620" rIns="7620" bIns="76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>
              <a:solidFill>
                <a:schemeClr val="tx1"/>
              </a:solidFill>
              <a:sym typeface="+mn-ea"/>
            </a:rPr>
            <a:t>Collecte</a:t>
          </a:r>
          <a:endParaRPr lang="en-US" altLang="en-US" sz="1200" b="1">
            <a:solidFill>
              <a:schemeClr val="tx1"/>
            </a:solidFill>
            <a:sym typeface="+mn-ea"/>
          </a:endParaRPr>
        </a:p>
      </dsp:txBody>
      <dsp:txXfrm>
        <a:off x="3195848" y="813706"/>
        <a:ext cx="1252228" cy="625964"/>
      </dsp:txXfrm>
    </dsp:sp>
    <dsp:sp modelId="{82F5C82C-3C8C-44AC-B495-DCAFE372B3B8}">
      <dsp:nvSpPr>
        <dsp:cNvPr id="5" name="Shape 4"/>
        <dsp:cNvSpPr/>
      </dsp:nvSpPr>
      <dsp:spPr bwMode="white">
        <a:xfrm>
          <a:off x="2071848" y="1295001"/>
          <a:ext cx="2253502" cy="225384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071848" y="1295001"/>
        <a:ext cx="2253502" cy="2253845"/>
      </dsp:txXfrm>
    </dsp:sp>
    <dsp:sp modelId="{A51B79B2-94EA-48E8-9F5B-CCC2F37FE992}">
      <dsp:nvSpPr>
        <dsp:cNvPr id="6" name="Rectangle 5"/>
        <dsp:cNvSpPr/>
      </dsp:nvSpPr>
      <dsp:spPr bwMode="white">
        <a:xfrm>
          <a:off x="2572485" y="2116198"/>
          <a:ext cx="1252228" cy="62596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620" tIns="7620" rIns="7620" bIns="76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>
              <a:solidFill>
                <a:schemeClr val="tx1"/>
              </a:solidFill>
              <a:latin typeface="Space Mono for Powerline" panose="02000509040000020004" charset="0"/>
              <a:cs typeface="Space Mono for Powerline" panose="02000509040000020004" charset="0"/>
              <a:sym typeface="+mn-ea"/>
            </a:rPr>
            <a:t>Communication</a:t>
          </a:r>
          <a:endParaRPr lang="en-US" altLang="en-US" sz="1200" b="1">
            <a:solidFill>
              <a:schemeClr val="tx1"/>
            </a:solidFill>
            <a:latin typeface="Space Mono for Powerline" panose="02000509040000020004" charset="0"/>
            <a:cs typeface="Space Mono for Powerline" panose="02000509040000020004" charset="0"/>
            <a:sym typeface="+mn-ea"/>
          </a:endParaRPr>
        </a:p>
      </dsp:txBody>
      <dsp:txXfrm>
        <a:off x="2572485" y="2116198"/>
        <a:ext cx="1252228" cy="625964"/>
      </dsp:txXfrm>
    </dsp:sp>
    <dsp:sp modelId="{D8B093BC-2378-41D5-BB68-CF2D7261907B}">
      <dsp:nvSpPr>
        <dsp:cNvPr id="7" name="Block Arc 6"/>
        <dsp:cNvSpPr/>
      </dsp:nvSpPr>
      <dsp:spPr bwMode="white">
        <a:xfrm>
          <a:off x="2858140" y="2744972"/>
          <a:ext cx="1936107" cy="193688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858140" y="2744972"/>
        <a:ext cx="1936107" cy="1936883"/>
      </dsp:txXfrm>
    </dsp:sp>
    <dsp:sp modelId="{69052E6C-D2A5-4989-93EA-93D0C254E4EB}">
      <dsp:nvSpPr>
        <dsp:cNvPr id="8" name="Rectangle 7"/>
        <dsp:cNvSpPr/>
      </dsp:nvSpPr>
      <dsp:spPr bwMode="white">
        <a:xfrm>
          <a:off x="3198810" y="3420563"/>
          <a:ext cx="1252228" cy="62596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620" tIns="7620" rIns="7620" bIns="76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>
              <a:solidFill>
                <a:schemeClr val="tx1"/>
              </a:solidFill>
              <a:sym typeface="+mn-ea"/>
            </a:rPr>
            <a:t>Analyse</a:t>
          </a:r>
          <a:endParaRPr lang="en-US" altLang="en-US" sz="1200" b="1">
            <a:solidFill>
              <a:schemeClr val="tx1"/>
            </a:solidFill>
            <a:sym typeface="+mn-ea"/>
          </a:endParaRPr>
        </a:p>
      </dsp:txBody>
      <dsp:txXfrm>
        <a:off x="3198810" y="3420563"/>
        <a:ext cx="1252228" cy="625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IoT est sur le point de révolutionner l'industrie de 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la 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santé grâce à des appareils, systèmes et autres objets connectés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, 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intelligemment utilisés par des milliards de personnes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.</a:t>
            </a:r>
            <a:endParaRPr lang="en-US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endParaRPr lang="en-US" altLang="en-US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l'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exploit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ation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d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e 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ces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données 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permet l'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aide à 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la 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pr</a:t>
            </a:r>
            <a:r>
              <a:rPr 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ise</a:t>
            </a:r>
            <a:r>
              <a:rPr altLang="en-US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de décisions plus rapides, spécifiques et contextualisées.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 altLang="en-US"/>
              <a:t>Rigato</a:t>
            </a: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altLang="en-US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(ou apprend, dans un sens)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 altLang="en-US"/>
              <a:t>L'apprentissage profond est un sous ensemble de l'apprentissage automatique dans les-quel les multi couche d'un reseau de neurone apprend et s'entraine a partire d'un grand ensemble de donne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 altLang="en-US"/>
              <a:t>CNN  est une classe de reseau neurone profond le plu souvent appliquee a lanalyse des image visuelle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la technique de regression c'est resoudre une tache ayant pour but de predire des valeurs continues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 altLang="en-US"/>
              <a:t>l'image et une presentation d'une matrice en deux dimension avec un ensemble de valeur numerique dite pixel.</a:t>
            </a:r>
            <a:endParaRPr lang="en-US" altLang="en-US"/>
          </a:p>
          <a:p>
            <a:r>
              <a:rPr lang="en-US" altLang="en-US"/>
              <a:t>le pixel est une valeur entier qui represent une couleur dans une image la couleur peut etre d'un type grayscale 0-1 ou rgb 0-255</a:t>
            </a: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est une discipline de l'informatique et des mathématiques appliquées qui étudie les images numériques et leurs transformations, dans le but d'améliorer leur qualité ou d'en extraire de l'information.</a:t>
            </a:r>
            <a:endParaRPr lang="en-US"/>
          </a:p>
          <a:p>
            <a:r>
              <a:rPr lang="" altLang="en-US"/>
              <a:t>c'est dernier son utiliser dans le traitement d'image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cycle de la vie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Char char="●"/>
              <a:defRPr sz="13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○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■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●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○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■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●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602020204030203"/>
              <a:buChar char="○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602020204030203"/>
              <a:buChar char="■"/>
              <a:defRPr sz="11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7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36240" y="1333500"/>
            <a:ext cx="6181725" cy="1923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bg1"/>
                </a:solidFill>
                <a:effectLst/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Analyse des images thermiques</a:t>
            </a:r>
            <a:br>
              <a:rPr lang="en-US" sz="2200" b="1">
                <a:solidFill>
                  <a:schemeClr val="bg1"/>
                </a:solidFill>
                <a:effectLst/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</a:br>
            <a:r>
              <a:rPr lang="en-US" sz="2200" b="1">
                <a:solidFill>
                  <a:schemeClr val="bg1"/>
                </a:solidFill>
                <a:effectLst/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pour la détermination de la température corporelle des patients du cancer à l’aide de méthodes d’apprentissage profond</a:t>
            </a:r>
            <a:r>
              <a:rPr lang="en-US" altLang="en-US" sz="2200" b="1">
                <a:solidFill>
                  <a:schemeClr val="bg1"/>
                </a:solidFill>
                <a:effectLst/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.</a:t>
            </a:r>
            <a:endParaRPr lang="en-US" altLang="en-US" sz="2200" b="1">
              <a:solidFill>
                <a:schemeClr val="bg1"/>
              </a:solidFill>
              <a:effectLst/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</p:txBody>
      </p:sp>
      <p:sp>
        <p:nvSpPr>
          <p:cNvPr id="229" name="Google Shape;229;p17"/>
          <p:cNvSpPr txBox="1"/>
          <p:nvPr>
            <p:ph type="subTitle" idx="1"/>
          </p:nvPr>
        </p:nvSpPr>
        <p:spPr>
          <a:xfrm>
            <a:off x="6933565" y="3736975"/>
            <a:ext cx="2184400" cy="853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 b="1"/>
              <a:t>Present</a:t>
            </a:r>
            <a:r>
              <a:rPr lang="en-US" altLang="en-US" sz="1600" b="1"/>
              <a:t>é</a:t>
            </a:r>
            <a:r>
              <a:rPr lang="en-US" altLang="en-GB" sz="1600" b="1"/>
              <a:t> par:</a:t>
            </a:r>
            <a:endParaRPr lang="en-US" altLang="en-GB" sz="1600" b="1"/>
          </a:p>
          <a:p>
            <a:pPr lvl="0" indent="0" algn="l" rtl="0">
              <a:lnSpc>
                <a:spcPct val="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 b="1"/>
              <a:t>Khetat Brahim</a:t>
            </a:r>
            <a:endParaRPr lang="en-US" altLang="en-GB" sz="1600" b="1"/>
          </a:p>
          <a:p>
            <a:pPr lvl="0" indent="0" algn="l" rtl="0">
              <a:lnSpc>
                <a:spcPct val="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 b="1"/>
              <a:t>Nezli Amara</a:t>
            </a:r>
            <a:endParaRPr lang="en-US" altLang="en-GB" sz="1600" b="1"/>
          </a:p>
        </p:txBody>
      </p:sp>
      <p:sp>
        <p:nvSpPr>
          <p:cNvPr id="1" name="Google Shape;229;p17"/>
          <p:cNvSpPr txBox="1"/>
          <p:nvPr/>
        </p:nvSpPr>
        <p:spPr>
          <a:xfrm>
            <a:off x="4175760" y="3736340"/>
            <a:ext cx="2758440" cy="854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602020204030203"/>
              <a:buNone/>
              <a:defRPr sz="1300" b="0" i="0" u="none" strike="noStrike" cap="none">
                <a:solidFill>
                  <a:schemeClr val="lt1"/>
                </a:solidFill>
                <a:latin typeface="Lato" panose="020F0602020204030203"/>
                <a:ea typeface="Lato" panose="020F0602020204030203"/>
                <a:cs typeface="Lato" panose="020F0602020204030203"/>
                <a:sym typeface="Lato" panose="020F0602020204030203"/>
              </a:defRPr>
            </a:lvl9pPr>
          </a:lstStyle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600" b="1">
                <a:solidFill>
                  <a:schemeClr val="bg1"/>
                </a:solidFill>
                <a:latin typeface="Lato" panose="020F0602020204030203" charset="0"/>
                <a:cs typeface="Lato" panose="020F0602020204030203" charset="0"/>
              </a:rPr>
              <a:t>Dirig</a:t>
            </a:r>
            <a:r>
              <a:rPr lang="en-US" altLang="en-US" sz="1600" b="1">
                <a:solidFill>
                  <a:schemeClr val="bg1"/>
                </a:solidFill>
                <a:latin typeface="Lato" panose="020F0602020204030203" charset="0"/>
                <a:cs typeface="Lato" panose="020F0602020204030203" charset="0"/>
                <a:sym typeface="+mn-ea"/>
              </a:rPr>
              <a:t>é</a:t>
            </a:r>
            <a:r>
              <a:rPr lang="en-US" altLang="en-GB" sz="1600" b="1">
                <a:solidFill>
                  <a:schemeClr val="bg1"/>
                </a:solidFill>
                <a:latin typeface="Lato" panose="020F0602020204030203" charset="0"/>
                <a:cs typeface="Lato" panose="020F0602020204030203" charset="0"/>
              </a:rPr>
              <a:t> par:</a:t>
            </a:r>
            <a:endParaRPr lang="en-US" altLang="en-GB" sz="1600" b="1">
              <a:solidFill>
                <a:schemeClr val="bg1"/>
              </a:solidFill>
              <a:latin typeface="Lato" panose="020F0602020204030203" charset="0"/>
              <a:cs typeface="Lato" panose="020F0602020204030203" charset="0"/>
            </a:endParaRPr>
          </a:p>
          <a:p>
            <a:pPr lvl="0" indent="0" algn="l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600" b="1">
                <a:solidFill>
                  <a:schemeClr val="bg1"/>
                </a:solidFill>
                <a:latin typeface="Lato" panose="020F0602020204030203" charset="0"/>
                <a:cs typeface="Lato" panose="020F0602020204030203" charset="0"/>
              </a:rPr>
              <a:t>Dr. Kitouni Ilham</a:t>
            </a:r>
            <a:endParaRPr lang="en-US" altLang="en-US" sz="1600" b="1">
              <a:solidFill>
                <a:schemeClr val="bg1"/>
              </a:solidFill>
              <a:latin typeface="Lato" panose="020F0602020204030203" charset="0"/>
              <a:cs typeface="Lato" panose="020F0602020204030203" charset="0"/>
            </a:endParaRPr>
          </a:p>
          <a:p>
            <a:pPr lvl="0" indent="0" algn="l" rtl="0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600" b="1">
                <a:solidFill>
                  <a:schemeClr val="bg1"/>
                </a:solidFill>
                <a:latin typeface="Lato" panose="020F0602020204030203" charset="0"/>
                <a:cs typeface="Lato" panose="020F0602020204030203" charset="0"/>
              </a:rPr>
              <a:t>Dr. Mennour Rostom</a:t>
            </a:r>
            <a:endParaRPr lang="en-US" altLang="en-US" sz="1600" b="1">
              <a:solidFill>
                <a:schemeClr val="bg1"/>
              </a:solidFill>
              <a:latin typeface="Lato" panose="020F0602020204030203" charset="0"/>
              <a:cs typeface="Lato" panose="020F0602020204030203" charset="0"/>
            </a:endParaRPr>
          </a:p>
        </p:txBody>
      </p:sp>
      <p:pic>
        <p:nvPicPr>
          <p:cNvPr id="3" name="Picture 2" descr="U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760" y="57785"/>
            <a:ext cx="791845" cy="78867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354455" y="298450"/>
            <a:ext cx="2821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</a:rPr>
              <a:t>Université Constantine 2</a:t>
            </a:r>
            <a:endParaRPr lang="en-US" b="1">
              <a:solidFill>
                <a:schemeClr val="bg1"/>
              </a:solidFill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967605" y="299085"/>
            <a:ext cx="1965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</a:rPr>
              <a:t>Abdelhamid Mehri</a:t>
            </a:r>
            <a:endParaRPr lang="en-US" b="1">
              <a:solidFill>
                <a:schemeClr val="bg1"/>
              </a:solidFill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4140" y="846455"/>
            <a:ext cx="38557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Spécialité</a:t>
            </a:r>
            <a:r>
              <a:rPr lang="en-US" altLang="en-US">
                <a:solidFill>
                  <a:schemeClr val="bg1"/>
                </a:solidFill>
              </a:rPr>
              <a:t>: </a:t>
            </a:r>
            <a:r>
              <a:rPr lang="en-US">
                <a:solidFill>
                  <a:schemeClr val="bg1"/>
                </a:solidFill>
              </a:rPr>
              <a:t>Réseaux et système distribués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1044575" y="247015"/>
            <a:ext cx="3597275" cy="542925"/>
          </a:xfrm>
        </p:spPr>
        <p:txBody>
          <a:bodyPr/>
          <a:p>
            <a:r>
              <a:rPr lang="en-US" altLang="en-US" sz="1800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2.4</a:t>
            </a:r>
            <a:r>
              <a:rPr lang="en-US" altLang="en-US" sz="18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Les </a:t>
            </a:r>
            <a:r>
              <a:rPr lang="en-US" sz="18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objet</a:t>
            </a:r>
            <a:r>
              <a:rPr lang="en-US" altLang="en-US" sz="18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s</a:t>
            </a:r>
            <a:r>
              <a:rPr lang="en-US" sz="18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connecté</a:t>
            </a:r>
            <a:r>
              <a:rPr lang="en-US" altLang="en-US" sz="18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s</a:t>
            </a:r>
            <a:endParaRPr lang="en-US" altLang="en-US" sz="1800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</p:txBody>
      </p:sp>
      <p:sp>
        <p:nvSpPr>
          <p:cNvPr id="5" name="Text Placeholder 4"/>
          <p:cNvSpPr/>
          <p:nvPr>
            <p:ph type="body" idx="1"/>
          </p:nvPr>
        </p:nvSpPr>
        <p:spPr>
          <a:xfrm>
            <a:off x="151130" y="1685290"/>
            <a:ext cx="4217670" cy="1772920"/>
          </a:xfrm>
        </p:spPr>
        <p:txBody>
          <a:bodyPr/>
          <a:p>
            <a:pPr marL="158750" indent="0">
              <a:buNone/>
            </a:pPr>
            <a:r>
              <a:rPr lang="en-US" sz="1600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</a:rPr>
              <a:t>Un objet connecté est un objet relié à internet via un système de communication sans fil alors qu’il n’avait pas vocation d’être une interface web, à l’origine.</a:t>
            </a:r>
            <a:endParaRPr lang="en-US" sz="1600">
              <a:solidFill>
                <a:schemeClr val="bg1"/>
              </a:solidFill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8" name="Diagram 7"/>
          <p:cNvGraphicFramePr/>
          <p:nvPr/>
        </p:nvGraphicFramePr>
        <p:xfrm>
          <a:off x="3412490" y="230505"/>
          <a:ext cx="7023100" cy="468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92735" y="1399540"/>
            <a:ext cx="4104640" cy="3415030"/>
          </a:xfrm>
          <a:ln>
            <a:noFill/>
            <a:prstDash val="lgDash"/>
          </a:ln>
        </p:spPr>
        <p:txBody>
          <a:bodyPr/>
          <a:p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La tâche principale </a:t>
            </a: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des objects  connectes (IoT)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dans les solutions </a:t>
            </a: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e-sante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consiste à collecter </a:t>
            </a: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es données des personnes, des éléments et des processus. </a:t>
            </a:r>
            <a:b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</a:br>
            <a:b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</a:b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L'IoT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fournit une mine d'informations qui peuvent être utiles pour la prise de décision, l'amélioration de la santé et du bien-être.</a:t>
            </a:r>
            <a:endParaRPr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6" name="Title 5"/>
          <p:cNvSpPr/>
          <p:nvPr>
            <p:ph type="title" idx="2"/>
          </p:nvPr>
        </p:nvSpPr>
        <p:spPr>
          <a:xfrm>
            <a:off x="1040130" y="554990"/>
            <a:ext cx="3535045" cy="538480"/>
          </a:xfrm>
        </p:spPr>
        <p:txBody>
          <a:bodyPr/>
          <a:p>
            <a:r>
              <a:rPr lang="en-US" altLang="en-US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2.5 Internet of Things dans le domaine E-santé</a:t>
            </a:r>
            <a:endParaRPr lang="en-US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8" name="Picture 7" descr="healthc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5175" y="588645"/>
            <a:ext cx="4772025" cy="3966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>
          <a:xfrm>
            <a:off x="638810" y="185420"/>
            <a:ext cx="5071110" cy="560070"/>
          </a:xfrm>
        </p:spPr>
        <p:txBody>
          <a:bodyPr/>
          <a:p>
            <a:r>
              <a:rPr lang="en-US" altLang="en-US" sz="1800" b="1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3</a:t>
            </a:r>
            <a:r>
              <a:rPr lang="en-US" sz="1800" b="1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. </a:t>
            </a:r>
            <a:r>
              <a:rPr lang="en-US" altLang="en-US" sz="1800" b="1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La santé en algérie</a:t>
            </a:r>
            <a:endParaRPr lang="en-US" altLang="en-US" sz="1800" b="1">
              <a:solidFill>
                <a:schemeClr val="bg1"/>
              </a:solidFill>
              <a:latin typeface="Roboto Mono for Powerline" charset="0"/>
              <a:ea typeface="Average"/>
              <a:cs typeface="Roboto Mono for Powerline" charset="0"/>
              <a:sym typeface="Averag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  <p:pic>
        <p:nvPicPr>
          <p:cNvPr id="7" name="Picture 6" descr="maps.ph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0" y="745490"/>
            <a:ext cx="2867660" cy="2751455"/>
          </a:xfrm>
          <a:prstGeom prst="rect">
            <a:avLst/>
          </a:prstGeom>
        </p:spPr>
      </p:pic>
      <p:sp>
        <p:nvSpPr>
          <p:cNvPr id="8" name="Title 4"/>
          <p:cNvSpPr/>
          <p:nvPr/>
        </p:nvSpPr>
        <p:spPr>
          <a:xfrm>
            <a:off x="150495" y="1060450"/>
            <a:ext cx="6047740" cy="3023235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en-US" sz="1600">
                <a:solidFill>
                  <a:schemeClr val="bg1"/>
                </a:solidFill>
                <a:latin typeface="Space Mono for Powerline" panose="02000509040000020004" charset="0"/>
                <a:ea typeface="Average"/>
                <a:cs typeface="Space Mono for Powerline" panose="02000509040000020004" charset="0"/>
                <a:sym typeface="Average"/>
              </a:rPr>
              <a:t>Dans la vie, tout évolue, et les systèmes de santé doivent aussi être améliorés aussi souvent que nécessaire.</a:t>
            </a:r>
            <a:endParaRPr lang="en-US" altLang="en-US" sz="1600">
              <a:solidFill>
                <a:schemeClr val="bg1"/>
              </a:solidFill>
              <a:latin typeface="Space Mono for Powerline" panose="02000509040000020004" charset="0"/>
              <a:ea typeface="Average"/>
              <a:cs typeface="Space Mono for Powerline" panose="02000509040000020004" charset="0"/>
              <a:sym typeface="Average"/>
            </a:endParaRPr>
          </a:p>
          <a:p>
            <a:endParaRPr lang="en-US" altLang="en-US" sz="1600">
              <a:solidFill>
                <a:schemeClr val="bg1"/>
              </a:solidFill>
              <a:latin typeface="Space Mono for Powerline" panose="02000509040000020004" charset="0"/>
              <a:ea typeface="Average"/>
              <a:cs typeface="Space Mono for Powerline" panose="02000509040000020004" charset="0"/>
              <a:sym typeface="Average"/>
            </a:endParaRPr>
          </a:p>
          <a:p>
            <a:r>
              <a:rPr lang="en-US" altLang="en-US" sz="1600">
                <a:solidFill>
                  <a:schemeClr val="bg1"/>
                </a:solidFill>
                <a:latin typeface="Space Mono for Powerline" panose="02000509040000020004" charset="0"/>
                <a:ea typeface="Average"/>
                <a:cs typeface="Space Mono for Powerline" panose="02000509040000020004" charset="0"/>
                <a:sym typeface="Average"/>
              </a:rPr>
              <a:t>L’Algérie a un système de santé développé mais ce système de santé reste inéquitable et la qualité des soins et les différentes  prestations assurées ne sont pas satisfaisantes.</a:t>
            </a:r>
            <a:endParaRPr lang="en-US" altLang="en-US" sz="1600">
              <a:solidFill>
                <a:schemeClr val="bg1"/>
              </a:solidFill>
              <a:latin typeface="Space Mono for Powerline" panose="02000509040000020004" charset="0"/>
              <a:ea typeface="Average"/>
              <a:cs typeface="Space Mono for Powerline" panose="02000509040000020004" charset="0"/>
              <a:sym typeface="Average"/>
            </a:endParaRPr>
          </a:p>
          <a:p>
            <a:endParaRPr lang="en-US" altLang="en-US" sz="1600">
              <a:solidFill>
                <a:schemeClr val="bg1"/>
              </a:solidFill>
              <a:latin typeface="Space Mono for Powerline" panose="02000509040000020004" charset="0"/>
              <a:ea typeface="Average"/>
              <a:cs typeface="Space Mono for Powerline" panose="02000509040000020004" charset="0"/>
              <a:sym typeface="Average"/>
            </a:endParaRPr>
          </a:p>
          <a:p>
            <a:pPr algn="r"/>
            <a:r>
              <a:rPr lang="en-US" altLang="en-US" sz="1000">
                <a:solidFill>
                  <a:schemeClr val="bg1"/>
                </a:solidFill>
                <a:latin typeface="Space Mono for Powerline" panose="02000509040000020004" charset="0"/>
                <a:ea typeface="Average"/>
                <a:cs typeface="Space Mono for Powerline" panose="02000509040000020004" charset="0"/>
                <a:sym typeface="Average"/>
              </a:rPr>
              <a:t>https://www.lematindz.net/ - La Santé algérienne malade de son système</a:t>
            </a:r>
            <a:endParaRPr lang="en-US" altLang="en-US" sz="1000">
              <a:solidFill>
                <a:schemeClr val="bg1"/>
              </a:solidFill>
              <a:latin typeface="Space Mono for Powerline" panose="02000509040000020004" charset="0"/>
              <a:ea typeface="Average"/>
              <a:cs typeface="Space Mono for Powerline" panose="02000509040000020004" charset="0"/>
              <a:sym typeface="Average"/>
            </a:endParaRPr>
          </a:p>
          <a:p>
            <a:pPr algn="r"/>
            <a:r>
              <a:rPr lang="en-US" altLang="en-US" sz="1000">
                <a:solidFill>
                  <a:schemeClr val="bg1"/>
                </a:solidFill>
                <a:latin typeface="Space Mono for Powerline" panose="02000509040000020004" charset="0"/>
                <a:ea typeface="Average"/>
                <a:cs typeface="Space Mono for Powerline" panose="02000509040000020004" charset="0"/>
                <a:sym typeface="Average"/>
              </a:rPr>
              <a:t>19 Aou 2015 Par Ahmed Farrah</a:t>
            </a:r>
            <a:endParaRPr lang="en-US" altLang="en-US" sz="1000">
              <a:solidFill>
                <a:schemeClr val="bg1"/>
              </a:solidFill>
              <a:latin typeface="Space Mono for Powerline" panose="02000509040000020004" charset="0"/>
              <a:ea typeface="Average"/>
              <a:cs typeface="Space Mono for Powerline" panose="02000509040000020004" charset="0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297305" y="393700"/>
            <a:ext cx="7038975" cy="529590"/>
          </a:xfrm>
        </p:spPr>
        <p:txBody>
          <a:bodyPr/>
          <a:p>
            <a:r>
              <a:rPr lang="en-US" altLang="en-US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</a:t>
            </a:r>
            <a:r>
              <a:rPr lang="en-US" altLang="en-GB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.</a:t>
            </a:r>
            <a:r>
              <a:rPr lang="en-US" altLang="en-GB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</a:t>
            </a:r>
            <a:r>
              <a:rPr lang="en-US" altLang="en-US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Comprendre le projet</a:t>
            </a:r>
            <a:br>
              <a:rPr lang="en-US" altLang="en-US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</a:b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473200" y="1081405"/>
            <a:ext cx="7499350" cy="3582035"/>
          </a:xfrm>
        </p:spPr>
        <p:txBody>
          <a:bodyPr anchor="ctr" anchorCtr="0"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4</a:t>
            </a:r>
            <a:r>
              <a:rPr lang="en-US" altLang="en-GB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.</a:t>
            </a: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1</a:t>
            </a:r>
            <a:r>
              <a:rPr lang="en-US" altLang="en-GB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Problématique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4.</a:t>
            </a:r>
            <a:r>
              <a:rPr 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2</a:t>
            </a:r>
            <a:r>
              <a:rPr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</a:t>
            </a:r>
            <a:r>
              <a:rPr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Les problèmes de la prise de la température corporelle des enfants cancéreux en Algérie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4</a:t>
            </a:r>
            <a:r>
              <a:rPr lang="en-US" altLang="en-GB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.</a:t>
            </a: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3</a:t>
            </a:r>
            <a:r>
              <a:rPr lang="en-US" altLang="en-GB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Solutions existantes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4.4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Comparaison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4.5 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Objectif du projet</a:t>
            </a:r>
            <a:endParaRPr lang="en-US" altLang="en-US" sz="2000" b="1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134745" y="393700"/>
            <a:ext cx="7201535" cy="591820"/>
          </a:xfrm>
        </p:spPr>
        <p:txBody>
          <a:bodyPr/>
          <a:p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</a:t>
            </a:r>
            <a:r>
              <a:rPr lang="en-US" altLang="en-GB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.</a:t>
            </a:r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1</a:t>
            </a:r>
            <a:r>
              <a:rPr lang="en-US" altLang="en-GB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</a:t>
            </a:r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Problématique</a:t>
            </a:r>
            <a:endParaRPr lang="en-US" altLang="en-US" sz="1800" b="1">
              <a:solidFill>
                <a:srgbClr val="FFFFFF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84810" y="1417955"/>
            <a:ext cx="8374380" cy="2813050"/>
          </a:xfrm>
        </p:spPr>
        <p:txBody>
          <a:bodyPr anchor="ctr" anchorCtr="0"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Le cancer dépossède le patient de son système immunitaire qui alter son traitement de chimio ce qui perturbe sa guérison.</a:t>
            </a:r>
            <a:endParaRPr sz="1600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1600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Les enfants cancéreux peuvent souffrir d’une infectio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n</a:t>
            </a:r>
            <a:r>
              <a:rPr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, il est normale qu’il fasse de la fièvre.</a:t>
            </a:r>
            <a:endParaRPr sz="1600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1600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Chez les enfants cancéreux il faut mesurer la température corporelle 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periodiquement</a:t>
            </a:r>
            <a:r>
              <a:rPr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par l’infirmière ou le garde malade</a:t>
            </a: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.</a:t>
            </a:r>
            <a:endParaRPr lang="en-US" altLang="en-US" sz="1600">
              <a:solidFill>
                <a:schemeClr val="bg1"/>
              </a:solidFill>
              <a:uFill>
                <a:noFill/>
              </a:uFill>
              <a:latin typeface="Space Mono for Powerline" panose="02000509040000020004" charset="0"/>
              <a:ea typeface="Montserrat"/>
              <a:cs typeface="Space Mono for Powerline" panose="02000509040000020004" charset="0"/>
              <a:sym typeface="+mn-ea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br>
              <a:rPr sz="16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</a:br>
            <a:endParaRPr lang="en-US" altLang="en-US" sz="1600">
              <a:solidFill>
                <a:schemeClr val="bg1"/>
              </a:solidFill>
              <a:uFill>
                <a:noFill/>
              </a:uFill>
              <a:latin typeface="Space Mono for Powerline" panose="02000509040000020004" charset="0"/>
              <a:ea typeface="Montserrat"/>
              <a:cs typeface="Space Mono for Powerline" panose="020005090400000200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4.</a:t>
            </a:r>
            <a:r>
              <a:rPr 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2</a:t>
            </a:r>
            <a:r>
              <a:rPr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Les problèmes de la prise de la température corporelle des enfants cancéreux en Algérie</a:t>
            </a:r>
            <a:endParaRPr altLang="en-US" sz="1800" b="1">
              <a:solidFill>
                <a:schemeClr val="bg1"/>
              </a:solidFill>
              <a:uFill>
                <a:noFill/>
              </a:uFill>
              <a:latin typeface="Roboto Mono for Powerline" charset="0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bg1"/>
                </a:solidFill>
              </a:rPr>
            </a:fld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19710" y="1216025"/>
            <a:ext cx="8705215" cy="3634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en-US" sz="1600">
                <a:solidFill>
                  <a:schemeClr val="bg1"/>
                </a:solidFill>
              </a:rPr>
              <a:t>En Algérie dans les structures de santé publique en général, le garde malade est un parent de l'enfant cancéreux.</a:t>
            </a:r>
            <a:endParaRPr lang="en-US" altLang="en-US" sz="16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r>
              <a:rPr lang="en-US" altLang="en-US" sz="1600">
                <a:solidFill>
                  <a:schemeClr val="bg1"/>
                </a:solidFill>
              </a:rPr>
              <a:t>La prise de la température corporelle de l'enfant et souvent dél</a:t>
            </a:r>
            <a:r>
              <a:rPr lang="en-US" altLang="en-US" sz="1600">
                <a:solidFill>
                  <a:schemeClr val="bg1"/>
                </a:solidFill>
                <a:sym typeface="+mn-ea"/>
              </a:rPr>
              <a:t>é</a:t>
            </a:r>
            <a:r>
              <a:rPr lang="en-US" altLang="en-US" sz="1600">
                <a:solidFill>
                  <a:schemeClr val="bg1"/>
                </a:solidFill>
              </a:rPr>
              <a:t>gu</a:t>
            </a:r>
            <a:r>
              <a:rPr lang="en-US" altLang="en-US" sz="1600">
                <a:solidFill>
                  <a:schemeClr val="bg1"/>
                </a:solidFill>
                <a:sym typeface="+mn-ea"/>
              </a:rPr>
              <a:t>é</a:t>
            </a:r>
            <a:r>
              <a:rPr lang="en-US" altLang="en-US" sz="1600">
                <a:solidFill>
                  <a:schemeClr val="bg1"/>
                </a:solidFill>
              </a:rPr>
              <a:t> au parent, cela pose des problèmes suplimentaires:</a:t>
            </a: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 Le stress et les </a:t>
            </a:r>
            <a:r>
              <a:rPr lang="en-US" altLang="en-US" sz="1600">
                <a:solidFill>
                  <a:schemeClr val="bg1"/>
                </a:solidFill>
                <a:sym typeface="+mn-ea"/>
              </a:rPr>
              <a:t>désagrements causes </a:t>
            </a:r>
            <a:r>
              <a:rPr lang="en-US" altLang="en-US" sz="1600">
                <a:solidFill>
                  <a:schemeClr val="bg1"/>
                </a:solidFill>
              </a:rPr>
              <a:t>aux enfants, dû à la fréquence de la prise de température corporelle.</a:t>
            </a: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sym typeface="+mn-ea"/>
              </a:rPr>
              <a:t>Le stress et l’angoisse des parents dû à cette responsabilité.</a:t>
            </a: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La mauvaise lecture de la température corporelle par le garde malade.</a:t>
            </a: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Le cas du non respect des delais de la prise de la température corporelle.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23595" y="199390"/>
            <a:ext cx="4587240" cy="480695"/>
          </a:xfrm>
        </p:spPr>
        <p:txBody>
          <a:bodyPr/>
          <a:p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</a:t>
            </a:r>
            <a:r>
              <a:rPr lang="en-US" altLang="en-GB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.</a:t>
            </a:r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3</a:t>
            </a:r>
            <a:r>
              <a:rPr lang="en-US" altLang="en-GB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</a:t>
            </a:r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Solutions existantes</a:t>
            </a:r>
            <a:endParaRPr lang="en-US" altLang="en-US" sz="1800" b="1">
              <a:solidFill>
                <a:srgbClr val="FFFFFF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  <p:pic>
        <p:nvPicPr>
          <p:cNvPr id="8" name="Picture 7" descr="thermometre-gallium-vedo-eco-bas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5400" y="1675130"/>
            <a:ext cx="1739900" cy="1739900"/>
          </a:xfrm>
          <a:prstGeom prst="round2DiagRect">
            <a:avLst/>
          </a:prstGeom>
        </p:spPr>
      </p:pic>
      <p:pic>
        <p:nvPicPr>
          <p:cNvPr id="9" name="Picture 8" descr="Médical-Thermomètre-Electronique-DigHeal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85" y="1663065"/>
            <a:ext cx="1746885" cy="1746885"/>
          </a:xfrm>
          <a:prstGeom prst="round2DiagRect">
            <a:avLst/>
          </a:prstGeom>
        </p:spPr>
      </p:pic>
      <p:pic>
        <p:nvPicPr>
          <p:cNvPr id="10" name="Picture 9" descr="vis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45230" y="1675130"/>
            <a:ext cx="1567815" cy="1815465"/>
          </a:xfrm>
          <a:prstGeom prst="round2DiagRect">
            <a:avLst/>
          </a:prstGeom>
        </p:spPr>
      </p:pic>
      <p:pic>
        <p:nvPicPr>
          <p:cNvPr id="11" name="Picture 10" descr="51bPqBrh-tL._SY355_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05" y="1663065"/>
            <a:ext cx="1816735" cy="1816735"/>
          </a:xfrm>
          <a:prstGeom prst="round2Diag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1280" y="3490595"/>
            <a:ext cx="162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Thermomètre à gallium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32940" y="3490595"/>
            <a:ext cx="162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hermomètres électronique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715385" y="3490595"/>
            <a:ext cx="162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hermomètre infrarouge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481320" y="3490595"/>
            <a:ext cx="162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Bracelet thermomètre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 descr="Thermometre-Tetine-Baby-Mouth-Puericulture-909575514_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60" y="1636395"/>
            <a:ext cx="1817370" cy="1817370"/>
          </a:xfrm>
          <a:prstGeom prst="round2Diag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7394575" y="3453765"/>
            <a:ext cx="1628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Thermomètre tétine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23595" y="199390"/>
            <a:ext cx="4587240" cy="480695"/>
          </a:xfrm>
        </p:spPr>
        <p:txBody>
          <a:bodyPr/>
          <a:p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4.4 Comparaison</a:t>
            </a:r>
            <a:endParaRPr lang="en-US" altLang="en-US" sz="1800" b="1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bg1"/>
                </a:solidFill>
              </a:rPr>
            </a:fld>
            <a:endParaRPr lang="en-GB" sz="160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537210" y="816610"/>
          <a:ext cx="8340777" cy="3818890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1482090"/>
                <a:gridCol w="1205865"/>
                <a:gridCol w="1524000"/>
                <a:gridCol w="1270635"/>
                <a:gridCol w="1193083"/>
                <a:gridCol w="1665104"/>
              </a:tblGrid>
              <a:tr h="42926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Les solutions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Non intervention humain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Non invasive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Intelligente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Système logiciel de support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</a:tr>
              <a:tr h="718820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Gallium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</a:tr>
              <a:tr h="651510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Électronique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</a:tr>
              <a:tr h="623570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Infrarouge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ym typeface="+mn-ea"/>
                        </a:rPr>
                        <a:t>✓</a:t>
                      </a:r>
                      <a:endParaRPr lang="en-US" sz="2400" b="1"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</a:tr>
              <a:tr h="594995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Tétine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ym typeface="+mn-ea"/>
                        </a:rPr>
                        <a:t>✓</a:t>
                      </a:r>
                      <a:endParaRPr lang="en-US" sz="2400" b="1"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ym typeface="+mn-ea"/>
                        </a:rPr>
                        <a:t>✓</a:t>
                      </a:r>
                      <a:endParaRPr lang="en-US" sz="2400" b="1"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77000"/>
                      </a:schemeClr>
                    </a:solidFill>
                  </a:tcPr>
                </a:tc>
              </a:tr>
              <a:tr h="711835"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Bracelet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ym typeface="+mn-ea"/>
                        </a:rPr>
                        <a:t>✓</a:t>
                      </a:r>
                      <a:endParaRPr lang="en-US" sz="2400" b="1"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>
                          <a:sym typeface="+mn-ea"/>
                        </a:rPr>
                        <a:t>✓</a:t>
                      </a:r>
                      <a:endParaRPr lang="en-US" sz="2400" b="1"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77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thermometre-gallium-vedo-eco-bas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965835" y="1438910"/>
            <a:ext cx="530225" cy="530225"/>
          </a:xfrm>
          <a:prstGeom prst="round2DiagRect">
            <a:avLst/>
          </a:prstGeom>
        </p:spPr>
      </p:pic>
      <p:pic>
        <p:nvPicPr>
          <p:cNvPr id="9" name="Picture 8" descr="Médical-Thermomètre-Electronique-DigHeal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2108835"/>
            <a:ext cx="506095" cy="506095"/>
          </a:xfrm>
          <a:prstGeom prst="round2DiagRect">
            <a:avLst/>
          </a:prstGeom>
        </p:spPr>
      </p:pic>
      <p:pic>
        <p:nvPicPr>
          <p:cNvPr id="10" name="Picture 9" descr="vis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8700" y="2785110"/>
            <a:ext cx="403860" cy="467995"/>
          </a:xfrm>
          <a:prstGeom prst="round2DiagRect">
            <a:avLst/>
          </a:prstGeom>
        </p:spPr>
      </p:pic>
      <p:pic>
        <p:nvPicPr>
          <p:cNvPr id="16" name="Picture 15" descr="Thermometre-Tetine-Baby-Mouth-Puericulture-909575514_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25" y="3427730"/>
            <a:ext cx="412115" cy="412115"/>
          </a:xfrm>
          <a:prstGeom prst="round2DiagRect">
            <a:avLst/>
          </a:prstGeom>
        </p:spPr>
      </p:pic>
      <p:pic>
        <p:nvPicPr>
          <p:cNvPr id="11" name="Picture 10" descr="51bPqBrh-tL._SY355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30" y="4011295"/>
            <a:ext cx="535305" cy="53530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23595" y="199390"/>
            <a:ext cx="4587240" cy="480695"/>
          </a:xfrm>
        </p:spPr>
        <p:txBody>
          <a:bodyPr/>
          <a:p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4.5 Objectif du projet</a:t>
            </a:r>
            <a:endParaRPr lang="en-US" altLang="en-US" sz="1800" b="1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bg1"/>
                </a:solidFill>
              </a:rPr>
            </a:fld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23595" y="976630"/>
            <a:ext cx="7922895" cy="319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sz="1600">
                <a:solidFill>
                  <a:schemeClr val="bg1"/>
                </a:solidFill>
              </a:rPr>
              <a:t>Notre objectif dans ce projet est de ré</a:t>
            </a:r>
            <a:r>
              <a:rPr lang="en-US" altLang="en-US" sz="1600">
                <a:solidFill>
                  <a:schemeClr val="bg1"/>
                </a:solidFill>
              </a:rPr>
              <a:t>pon</a:t>
            </a:r>
            <a:r>
              <a:rPr lang="en-US" sz="1600">
                <a:solidFill>
                  <a:schemeClr val="bg1"/>
                </a:solidFill>
              </a:rPr>
              <a:t>dre </a:t>
            </a:r>
            <a:r>
              <a:rPr lang="en-US" altLang="en-US" sz="1600">
                <a:solidFill>
                  <a:schemeClr val="bg1"/>
                </a:solidFill>
              </a:rPr>
              <a:t>aux attentes suivantes:</a:t>
            </a:r>
            <a:endParaRPr lang="en-US" altLang="en-US" sz="1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Fiabiliser l'information liée à la température corporelle des enfants malades.</a:t>
            </a:r>
            <a:endParaRPr lang="en-US" altLang="en-US" sz="1600">
              <a:solidFill>
                <a:schemeClr val="bg1"/>
              </a:solidFill>
            </a:endParaRPr>
          </a:p>
          <a:p>
            <a:pPr marL="742950" lvl="1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Lecture automatisée de la température (respect des délais et qualité de la donnée).</a:t>
            </a: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altLang="en-US" sz="1600">
                <a:solidFill>
                  <a:schemeClr val="bg1"/>
                </a:solidFill>
              </a:rPr>
              <a:t>Minimiser le stress et les désagréments causes aux enfants, dû à la fréquence de la prise de la température corporelle.</a:t>
            </a:r>
            <a:endParaRPr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Libérer les parents de la responsabilité de la prise de la température régulière.</a:t>
            </a:r>
            <a:endParaRPr lang="en-US" altLang="en-US" sz="1600">
              <a:solidFill>
                <a:schemeClr val="bg1"/>
              </a:solidFill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</a:rPr>
              <a:t>Soulager les parents dans la souffrance d'un enfant malade.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1297305" y="393700"/>
            <a:ext cx="3799205" cy="548640"/>
          </a:xfrm>
        </p:spPr>
        <p:txBody>
          <a:bodyPr/>
          <a:p>
            <a:r>
              <a:rPr lang="en-US" altLang="en-US" sz="1800" b="1">
                <a:latin typeface="Space Mono for Powerline" panose="02000509040000020004" charset="0"/>
                <a:cs typeface="Space Mono for Powerline" panose="02000509040000020004" charset="0"/>
              </a:rPr>
              <a:t>5. Solution proposée CATT</a:t>
            </a:r>
            <a:endParaRPr lang="en-US" altLang="en-US" sz="1800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8" name="Text Placeholder 7"/>
          <p:cNvSpPr/>
          <p:nvPr>
            <p:ph type="body" idx="1"/>
          </p:nvPr>
        </p:nvSpPr>
        <p:spPr>
          <a:xfrm>
            <a:off x="1297305" y="1916430"/>
            <a:ext cx="7487920" cy="1310640"/>
          </a:xfrm>
        </p:spPr>
        <p:txBody>
          <a:bodyPr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600" b="1">
                <a:solidFill>
                  <a:schemeClr val="bg1"/>
                </a:solidFill>
                <a:uFill>
                  <a:noFill/>
                </a:uFill>
                <a:latin typeface="Space Mono for Powerline" panose="02000509040000020004" charset="0"/>
                <a:ea typeface="Montserrat"/>
                <a:cs typeface="Space Mono for Powerline" panose="02000509040000020004" charset="0"/>
                <a:sym typeface="Montserrat"/>
              </a:rPr>
              <a:t>5.1 </a:t>
            </a:r>
            <a:r>
              <a:rPr lang="en-US" altLang="en-US" sz="1600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Architecture de la solution CATT</a:t>
            </a:r>
            <a:endParaRPr lang="en-US" altLang="en-US" sz="1600" b="1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6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5.2 description de la solution CATT</a:t>
            </a:r>
            <a:endParaRPr lang="en-US" altLang="en-US" sz="1600" b="1">
              <a:solidFill>
                <a:schemeClr val="bg1"/>
              </a:solidFill>
              <a:uFill>
                <a:noFill/>
              </a:uFill>
              <a:latin typeface="Space Mono for Powerline" panose="02000509040000020004" charset="0"/>
              <a:cs typeface="Space Mono for Powerline" panose="02000509040000020004" charset="0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600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5.3 Architecture logique de la solution CATT</a:t>
            </a:r>
            <a:endParaRPr lang="en-US" altLang="en-US" sz="1600" b="1"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479425" y="313055"/>
            <a:ext cx="7470775" cy="487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Roboto Mono for Powerline" charset="0"/>
                <a:cs typeface="Roboto Mono for Powerline" charset="0"/>
              </a:rPr>
              <a:t>Plan</a:t>
            </a:r>
            <a:endParaRPr lang="en-US" altLang="en-GB">
              <a:latin typeface="Roboto Mono for Powerline" charset="0"/>
              <a:cs typeface="Roboto Mono for Powerline" charset="0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79596" y="150321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1.</a:t>
            </a:r>
            <a:r>
              <a:rPr lang="en-US" altLang="en-US" sz="18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GB" sz="18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Vue d'ensemble</a:t>
            </a:r>
            <a:endParaRPr lang="en-US" altLang="en-GB" sz="18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79425" y="1974850"/>
            <a:ext cx="3725545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GB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2.</a:t>
            </a:r>
            <a:r>
              <a:rPr lang="en-US" altLang="en-GB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Entrée </a:t>
            </a:r>
            <a:r>
              <a:rPr lang="en-US" altLang="en-US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en</a:t>
            </a:r>
            <a:r>
              <a:rPr lang="en-US" altLang="en-GB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matière</a:t>
            </a:r>
            <a:endParaRPr lang="en-US" altLang="en-GB" sz="1800">
              <a:solidFill>
                <a:srgbClr val="FFFFFF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78790" y="2408555"/>
            <a:ext cx="3594735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3</a:t>
            </a:r>
            <a:r>
              <a:rPr lang="en-US" sz="1800" b="1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.</a:t>
            </a:r>
            <a:r>
              <a:rPr lang="en-US" sz="1800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 </a:t>
            </a:r>
            <a:r>
              <a:rPr lang="en-US" altLang="en-US" sz="1800">
                <a:solidFill>
                  <a:schemeClr val="bg1"/>
                </a:solidFill>
                <a:latin typeface="Roboto Mono for Powerline" charset="0"/>
                <a:ea typeface="Average"/>
                <a:cs typeface="Roboto Mono for Powerline" charset="0"/>
                <a:sym typeface="Average"/>
              </a:rPr>
              <a:t>La santé en algérie</a:t>
            </a:r>
            <a:endParaRPr lang="en-US" altLang="en-US" sz="1800">
              <a:solidFill>
                <a:schemeClr val="bg1"/>
              </a:solidFill>
              <a:latin typeface="Roboto Mono for Powerline" charset="0"/>
              <a:ea typeface="Average"/>
              <a:cs typeface="Roboto Mono for Powerline" charset="0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79425" y="2812415"/>
            <a:ext cx="3594100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4</a:t>
            </a:r>
            <a:r>
              <a:rPr lang="en-US" altLang="en-GB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.</a:t>
            </a:r>
            <a:r>
              <a:rPr lang="en-US" altLang="en-GB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US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Comprendre le projet</a:t>
            </a:r>
            <a:endParaRPr lang="en-US" altLang="en-US" sz="1800">
              <a:solidFill>
                <a:srgbClr val="FFFFFF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latin typeface="Roboto Mono for Powerline" charset="0"/>
                <a:cs typeface="Roboto Mono for Powerline" charset="0"/>
              </a:rPr>
            </a:fld>
            <a:endParaRPr lang="en-GB" sz="1600">
              <a:latin typeface="Roboto Mono for Powerline" charset="0"/>
              <a:cs typeface="Roboto Mono for Powerline" charset="0"/>
            </a:endParaRPr>
          </a:p>
        </p:txBody>
      </p:sp>
      <p:sp>
        <p:nvSpPr>
          <p:cNvPr id="6" name="Google Shape;241;p18"/>
          <p:cNvSpPr txBox="1"/>
          <p:nvPr/>
        </p:nvSpPr>
        <p:spPr>
          <a:xfrm>
            <a:off x="478790" y="3699510"/>
            <a:ext cx="4175125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6</a:t>
            </a:r>
            <a:r>
              <a:rPr lang="en-US" altLang="en-GB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.</a:t>
            </a:r>
            <a:r>
              <a:rPr lang="en-US" altLang="en-GB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US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P</a:t>
            </a:r>
            <a:r>
              <a:rPr lang="en-US" altLang="en-GB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ublic visé</a:t>
            </a:r>
            <a:endParaRPr lang="en-US" altLang="en-GB" sz="1800">
              <a:solidFill>
                <a:srgbClr val="FFFFFF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8" name="Google Shape;241;p18"/>
          <p:cNvSpPr txBox="1"/>
          <p:nvPr/>
        </p:nvSpPr>
        <p:spPr>
          <a:xfrm>
            <a:off x="479425" y="4211955"/>
            <a:ext cx="4174490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7</a:t>
            </a:r>
            <a:r>
              <a:rPr lang="en-US" altLang="en-GB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.</a:t>
            </a:r>
            <a:r>
              <a:rPr lang="en-US" altLang="en-GB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US" sz="1800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Conclusion et perspectives</a:t>
            </a:r>
            <a:endParaRPr lang="en-US" altLang="en-US" sz="1800">
              <a:solidFill>
                <a:srgbClr val="FFFFFF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1" name="Google Shape;241;p18"/>
          <p:cNvSpPr txBox="1"/>
          <p:nvPr/>
        </p:nvSpPr>
        <p:spPr>
          <a:xfrm>
            <a:off x="479425" y="3237230"/>
            <a:ext cx="4174490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5.</a:t>
            </a:r>
            <a:r>
              <a:rPr lang="en-US" altLang="en-US" sz="1800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Solution proposée </a:t>
            </a:r>
            <a:r>
              <a:rPr lang="en-US" altLang="en-US" sz="1800" b="1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CATT</a:t>
            </a:r>
            <a:endParaRPr lang="en-US" altLang="en-US" sz="1800" b="1">
              <a:solidFill>
                <a:schemeClr val="bg1"/>
              </a:solidFill>
              <a:uFill>
                <a:noFill/>
              </a:uFill>
              <a:latin typeface="Space Mono for Powerline" panose="02000509040000020004" charset="0"/>
              <a:ea typeface="Montserrat"/>
              <a:cs typeface="Space Mono for Powerline" panose="02000509040000020004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065530" y="230505"/>
            <a:ext cx="3477895" cy="755650"/>
          </a:xfrm>
        </p:spPr>
        <p:txBody>
          <a:bodyPr/>
          <a:p>
            <a:r>
              <a:rPr lang="en-US" altLang="en-US" b="1">
                <a:latin typeface="Space Mono for Powerline" panose="02000509040000020004" charset="0"/>
                <a:cs typeface="Space Mono for Powerline" panose="02000509040000020004" charset="0"/>
              </a:rPr>
              <a:t>5.1 Architecture de la solution CATT</a:t>
            </a:r>
            <a:endParaRPr lang="en-US" altLang="en-US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5" name="Text Placeholder 4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4" name="Picture 3" descr="model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785" y="470535"/>
            <a:ext cx="4264025" cy="4202430"/>
          </a:xfrm>
          <a:prstGeom prst="rect">
            <a:avLst/>
          </a:prstGeom>
        </p:spPr>
      </p:pic>
      <p:sp>
        <p:nvSpPr>
          <p:cNvPr id="7" name="Title 1"/>
          <p:cNvSpPr/>
          <p:nvPr/>
        </p:nvSpPr>
        <p:spPr>
          <a:xfrm>
            <a:off x="142240" y="1442085"/>
            <a:ext cx="4401185" cy="2762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1. Collecte l’image thermique du malade périodiquement.</a:t>
            </a: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2. Le modèle traite l’image puis prédit la température.</a:t>
            </a: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3. Alerter l’infirmière si la température corporelle est élevée.</a:t>
            </a: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4. Sauvegarder les données dans une base de données.</a:t>
            </a: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23595" y="199390"/>
            <a:ext cx="5754370" cy="480695"/>
          </a:xfrm>
        </p:spPr>
        <p:txBody>
          <a:bodyPr/>
          <a:p>
            <a:r>
              <a:rPr lang="en-US" altLang="en-US" sz="18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5.2 Description de la solution CATT</a:t>
            </a:r>
            <a:endParaRPr lang="en-US" altLang="en-US" sz="1800" b="1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bg1"/>
                </a:solidFill>
              </a:rPr>
            </a:fld>
            <a:endParaRPr lang="en-GB" sz="1600">
              <a:solidFill>
                <a:schemeClr val="bg1"/>
              </a:solidFill>
            </a:endParaRPr>
          </a:p>
        </p:txBody>
      </p:sp>
      <p:pic>
        <p:nvPicPr>
          <p:cNvPr id="5" name="Picture 4" descr="pro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837565"/>
            <a:ext cx="8409305" cy="3825875"/>
          </a:xfrm>
          <a:prstGeom prst="snip2Diag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7630" y="1355090"/>
            <a:ext cx="4655185" cy="3308350"/>
          </a:xfrm>
        </p:spPr>
        <p:txBody>
          <a:bodyPr/>
          <a:p>
            <a:pPr>
              <a:lnSpc>
                <a:spcPct val="100000"/>
              </a:lnSpc>
            </a:pP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1. Le programme d’entraînement reçoit comme entré un ensemble de données qui contient plusieurs images thermiques.</a:t>
            </a: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2. Appliquer l’algorithme d’augmentation sur les images thermiques entrées.</a:t>
            </a: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3. Création du modèle par entraînement sur l’ensemble des images thermiques.</a:t>
            </a: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4. Enregistrement du modèle.</a:t>
            </a: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5" name="Title 4"/>
          <p:cNvSpPr/>
          <p:nvPr>
            <p:ph type="title" idx="2"/>
          </p:nvPr>
        </p:nvSpPr>
        <p:spPr>
          <a:xfrm>
            <a:off x="1044575" y="260350"/>
            <a:ext cx="3575685" cy="766445"/>
          </a:xfrm>
        </p:spPr>
        <p:txBody>
          <a:bodyPr/>
          <a:p>
            <a:r>
              <a:rPr lang="en-US" altLang="en-US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5.3 Architecture logique de la solution CATT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6" name="Picture 5" descr="mode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9865" y="337820"/>
            <a:ext cx="289941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5" name="Picture 4" descr="Screenshot_2019-07-08-20-54-14-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630" y="1158875"/>
            <a:ext cx="1588135" cy="2825115"/>
          </a:xfrm>
          <a:prstGeom prst="rect">
            <a:avLst/>
          </a:prstGeom>
        </p:spPr>
      </p:pic>
      <p:sp>
        <p:nvSpPr>
          <p:cNvPr id="553" name="Google Shape;553;p29"/>
          <p:cNvSpPr/>
          <p:nvPr/>
        </p:nvSpPr>
        <p:spPr>
          <a:xfrm flipH="1">
            <a:off x="3770630" y="1158240"/>
            <a:ext cx="1588135" cy="282575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8"/>
          <p:cNvGrpSpPr/>
          <p:nvPr/>
        </p:nvGrpSpPr>
        <p:grpSpPr>
          <a:xfrm>
            <a:off x="2125345" y="882015"/>
            <a:ext cx="4769485" cy="3681095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5" name="Picture 4" descr="22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111885"/>
            <a:ext cx="4629785" cy="2315845"/>
          </a:xfrm>
          <a:prstGeom prst="rect">
            <a:avLst/>
          </a:prstGeom>
        </p:spPr>
      </p:pic>
      <p:sp>
        <p:nvSpPr>
          <p:cNvPr id="540" name="Google Shape;540;p28"/>
          <p:cNvSpPr/>
          <p:nvPr/>
        </p:nvSpPr>
        <p:spPr>
          <a:xfrm flipH="1">
            <a:off x="2196465" y="1111885"/>
            <a:ext cx="4629150" cy="231648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823595" y="199390"/>
            <a:ext cx="4587240" cy="480695"/>
          </a:xfrm>
        </p:spPr>
        <p:txBody>
          <a:bodyPr/>
          <a:p>
            <a:r>
              <a:rPr lang="en-US" altLang="en-US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6</a:t>
            </a:r>
            <a:r>
              <a:rPr lang="en-US" altLang="en-GB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. </a:t>
            </a:r>
            <a:r>
              <a:rPr lang="en-US" altLang="en-US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P</a:t>
            </a:r>
            <a:r>
              <a:rPr lang="en-US" altLang="en-GB" sz="1800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ublic visé</a:t>
            </a:r>
            <a:endParaRPr lang="en-US" altLang="en-US" sz="1800" b="1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bg1"/>
                </a:solidFill>
              </a:rPr>
            </a:fld>
            <a:endParaRPr lang="en-GB" sz="1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34820" y="1807210"/>
            <a:ext cx="6549390" cy="152971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342900" indent="-342900" algn="l">
              <a:lnSpc>
                <a:spcPct val="13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sym typeface="+mn-ea"/>
              </a:rPr>
              <a:t>Patients (enfants cancéreux).</a:t>
            </a:r>
            <a:endParaRPr lang="en-US" altLang="en-US" sz="2400">
              <a:solidFill>
                <a:schemeClr val="bg1"/>
              </a:solidFill>
              <a:sym typeface="+mn-ea"/>
            </a:endParaRPr>
          </a:p>
          <a:p>
            <a:pPr marL="342900" indent="-342900" algn="l">
              <a:lnSpc>
                <a:spcPct val="13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</a:rPr>
              <a:t>Professionels de santé (Infirmières, ...).</a:t>
            </a:r>
            <a:endParaRPr lang="en-US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13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</a:rPr>
              <a:t>Gardes malades.</a:t>
            </a:r>
            <a:endParaRPr lang="en-US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052390" y="2114600"/>
            <a:ext cx="7038900" cy="914100"/>
          </a:xfrm>
        </p:spPr>
        <p:txBody>
          <a:bodyPr anchor="ctr" anchorCtr="0"/>
          <a:p>
            <a:pPr algn="ctr"/>
            <a:r>
              <a:rPr lang="en-US" altLang="en-US" sz="4000" b="1">
                <a:latin typeface="Space Mono for Powerline" panose="02000509040000020004" charset="0"/>
                <a:cs typeface="Space Mono for Powerline" panose="02000509040000020004" charset="0"/>
              </a:rPr>
              <a:t>7. Conclusion</a:t>
            </a:r>
            <a:endParaRPr lang="en-US" altLang="en-US" sz="4000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bg1"/>
                </a:solidFill>
              </a:rPr>
            </a:fld>
            <a:endParaRPr lang="en-GB" sz="160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58445" y="807720"/>
          <a:ext cx="8626475" cy="3728085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1966595"/>
                <a:gridCol w="1904365"/>
                <a:gridCol w="1456690"/>
                <a:gridCol w="1320165"/>
                <a:gridCol w="1978660"/>
              </a:tblGrid>
              <a:tr h="9531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Les solutions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Non intervention humain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Non invasive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Intelligente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Système logiciel de support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</a:tr>
              <a:tr h="452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Gallium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</a:tr>
              <a:tr h="452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Électronique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</a:tr>
              <a:tr h="452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Infrarouge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</a:tr>
              <a:tr h="452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Tétine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shade val="60000"/>
                        <a:alpha val="54000"/>
                      </a:schemeClr>
                    </a:solidFill>
                  </a:tcPr>
                </a:tc>
              </a:tr>
              <a:tr h="4641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Bracelet</a:t>
                      </a:r>
                      <a:endParaRPr lang="en-US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×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3">
                        <a:alpha val="54000"/>
                      </a:schemeClr>
                    </a:solidFill>
                  </a:tcPr>
                </a:tc>
              </a:tr>
              <a:tr h="5022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CATT</a:t>
                      </a:r>
                      <a:endParaRPr lang="en-US" altLang="en-US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 b="1"/>
                        <a:t>✓</a:t>
                      </a:r>
                      <a:endParaRPr lang="en-US" sz="2400" b="1"/>
                    </a:p>
                  </a:txBody>
                  <a:tcPr anchor="ctr" anchorCtr="0">
                    <a:solidFill>
                      <a:schemeClr val="accent1">
                        <a:lumMod val="60000"/>
                        <a:lumOff val="40000"/>
                        <a:alpha val="54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>
          <a:xfrm>
            <a:off x="950595" y="3891915"/>
            <a:ext cx="6668135" cy="828040"/>
          </a:xfrm>
        </p:spPr>
        <p:txBody>
          <a:bodyPr/>
          <a:p>
            <a:r>
              <a:rPr lang="en-US" altLang="en-US" sz="4400" b="1">
                <a:latin typeface="Roboto Mono for Powerline" charset="0"/>
                <a:cs typeface="Roboto Mono for Powerline" charset="0"/>
              </a:rPr>
              <a:t>ありがとうございました</a:t>
            </a:r>
            <a:endParaRPr lang="en-US" altLang="en-US" sz="4400" b="1">
              <a:latin typeface="Roboto Mono for Powerline" charset="0"/>
              <a:cs typeface="Roboto Mono for Powerline" charset="0"/>
            </a:endParaRPr>
          </a:p>
        </p:txBody>
      </p:sp>
      <p:sp>
        <p:nvSpPr>
          <p:cNvPr id="6" name="Title 4"/>
          <p:cNvSpPr/>
          <p:nvPr/>
        </p:nvSpPr>
        <p:spPr>
          <a:xfrm>
            <a:off x="950595" y="1765935"/>
            <a:ext cx="4587240" cy="161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en-US" sz="11500" b="1">
                <a:latin typeface="Roboto Mono for Powerline" charset="0"/>
                <a:cs typeface="Roboto Mono for Powerline" charset="0"/>
              </a:rPr>
              <a:t>Merci</a:t>
            </a:r>
            <a:endParaRPr lang="en-US" altLang="en-US" sz="11500" b="1">
              <a:latin typeface="Roboto Mono for Powerline" charset="0"/>
              <a:cs typeface="Roboto Mono for Powerline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cat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2069465"/>
            <a:ext cx="5080000" cy="1879600"/>
          </a:xfrm>
          <a:prstGeom prst="snip2Diag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013075" y="962660"/>
            <a:ext cx="31184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pace Mono for Powerline" panose="02000509040000020004" charset="0"/>
                <a:cs typeface="Space Mono for Powerline" panose="02000509040000020004" charset="0"/>
              </a:rPr>
              <a:t>CATT</a:t>
            </a:r>
            <a:endParaRPr lang="en-US" altLang="en-US" sz="6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305" y="393700"/>
            <a:ext cx="7038975" cy="634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Space Mono for Powerline" panose="02000509040000020004" charset="0"/>
                <a:cs typeface="Space Mono for Powerline" panose="02000509040000020004" charset="0"/>
              </a:rPr>
              <a:t>1. </a:t>
            </a:r>
            <a:r>
              <a:rPr lang="en-GB" b="1">
                <a:latin typeface="Space Mono for Powerline" panose="02000509040000020004" charset="0"/>
                <a:cs typeface="Space Mono for Powerline" panose="02000509040000020004" charset="0"/>
              </a:rPr>
              <a:t>Vue d'ensemble</a:t>
            </a:r>
            <a:endParaRPr lang="en-GB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249" name="Google Shape;249;p19"/>
          <p:cNvSpPr txBox="1"/>
          <p:nvPr>
            <p:ph type="body" idx="1"/>
          </p:nvPr>
        </p:nvSpPr>
        <p:spPr>
          <a:xfrm>
            <a:off x="1297305" y="1228090"/>
            <a:ext cx="7038975" cy="2686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Space Mono for Powerline" panose="02000509040000020004" charset="0"/>
                <a:cs typeface="Space Mono for Powerline" panose="02000509040000020004" charset="0"/>
              </a:rPr>
              <a:t>La santé est la chose la plus importante pour chaque individu, vivre en bonne santé c’est vivre heureux.</a:t>
            </a:r>
            <a:endParaRPr lang="en-GB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Space Mono for Powerline" panose="02000509040000020004" charset="0"/>
                <a:cs typeface="Space Mono for Powerline" panose="02000509040000020004" charset="0"/>
              </a:rPr>
              <a:t>Les pays développés donnent une importance majeure à ce secteur pour le rendre intelligent.</a:t>
            </a:r>
            <a:endParaRPr lang="en-GB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latin typeface="Space Mono for Powerline" panose="02000509040000020004" charset="0"/>
              <a:cs typeface="Space Mono for Powerline" panose="020005090400000200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Space Mono for Powerline" panose="02000509040000020004" charset="0"/>
                <a:cs typeface="Space Mono for Powerline" panose="02000509040000020004" charset="0"/>
              </a:rPr>
              <a:t>L’un des problèmes c’est la prise de la température corporelle de l’enfant cancéreux par l’infirmière tout au long de la journée</a:t>
            </a:r>
            <a:r>
              <a:rPr lang="en-US" altLang="en-GB" sz="1600">
                <a:latin typeface="Space Mono for Powerline" panose="02000509040000020004" charset="0"/>
                <a:cs typeface="Space Mono for Powerline" panose="02000509040000020004" charset="0"/>
              </a:rPr>
              <a:t>.</a:t>
            </a:r>
            <a:endParaRPr lang="en-US" altLang="en-GB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1" name="Slide Number Placeholder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US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2. </a:t>
            </a:r>
            <a:r>
              <a:rPr lang="en-US" altLang="en-GB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Entrée </a:t>
            </a:r>
            <a:r>
              <a:rPr lang="en-US" altLang="en-US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en</a:t>
            </a:r>
            <a:r>
              <a:rPr lang="en-US" altLang="en-GB" b="1">
                <a:solidFill>
                  <a:srgbClr val="FFFFFF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matière</a:t>
            </a:r>
            <a:endParaRPr lang="en-US" b="1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297305" y="1069975"/>
            <a:ext cx="7267575" cy="3183890"/>
          </a:xfrm>
        </p:spPr>
        <p:txBody>
          <a:bodyPr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2</a:t>
            </a:r>
            <a:r>
              <a:rPr lang="en-US" altLang="en-GB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.1</a:t>
            </a:r>
            <a:r>
              <a:rPr lang="en-US" altLang="en-GB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Apprentissage profond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Space Mono for Powerline" panose="02000509040000020004" charset="0"/>
                <a:cs typeface="Space Mono for Powerline" panose="02000509040000020004" charset="0"/>
                <a:sym typeface="Montserrat"/>
              </a:rPr>
              <a:t>2.2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Space Mono for Powerline" panose="02000509040000020004" charset="0"/>
                <a:cs typeface="Space Mono for Powerline" panose="02000509040000020004" charset="0"/>
                <a:sym typeface="Montserrat"/>
              </a:rPr>
              <a:t> L'image numérique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2.3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ea typeface="Montserrat"/>
                <a:cs typeface="Roboto Mono for Powerline" charset="0"/>
                <a:sym typeface="Montserrat"/>
              </a:rPr>
              <a:t> Traitement d'image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2.4</a:t>
            </a:r>
            <a:r>
              <a:rPr lang="en-US" altLang="en-US" sz="20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Les </a:t>
            </a:r>
            <a:r>
              <a:rPr lang="en-US" sz="20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objet</a:t>
            </a:r>
            <a:r>
              <a:rPr lang="en-US" altLang="en-US" sz="20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s</a:t>
            </a:r>
            <a:r>
              <a:rPr lang="en-US" sz="20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 connecté</a:t>
            </a:r>
            <a:r>
              <a:rPr lang="en-US" altLang="en-US" sz="2000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s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2.5</a:t>
            </a:r>
            <a:r>
              <a:rPr lang="en-US" altLang="en-US" sz="2000">
                <a:solidFill>
                  <a:schemeClr val="bg1"/>
                </a:solidFill>
                <a:uFill>
                  <a:noFill/>
                </a:uFill>
                <a:latin typeface="Roboto Mono for Powerline" charset="0"/>
                <a:cs typeface="Roboto Mono for Powerline" charset="0"/>
                <a:sym typeface="Montserrat"/>
              </a:rPr>
              <a:t> Internet of Things dans le domaine E-santé</a:t>
            </a:r>
            <a:endParaRPr lang="en-US" altLang="en-US" sz="2000">
              <a:solidFill>
                <a:schemeClr val="bg1"/>
              </a:solidFill>
              <a:uFill>
                <a:noFill/>
              </a:uFill>
              <a:latin typeface="Roboto Mono for Powerline" charset="0"/>
              <a:ea typeface="Montserrat"/>
              <a:cs typeface="Roboto Mono for Powerline" charset="0"/>
              <a:sym typeface="Montserra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</a:fld>
            <a:endParaRPr lang="en-GB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neuron_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5020" y="2450465"/>
            <a:ext cx="4422775" cy="2524125"/>
          </a:xfrm>
          <a:prstGeom prst="rect">
            <a:avLst/>
          </a:prstGeom>
        </p:spPr>
      </p:pic>
      <p:sp>
        <p:nvSpPr>
          <p:cNvPr id="6" name="Title 5"/>
          <p:cNvSpPr/>
          <p:nvPr>
            <p:ph type="title"/>
          </p:nvPr>
        </p:nvSpPr>
        <p:spPr>
          <a:xfrm>
            <a:off x="1045845" y="297180"/>
            <a:ext cx="3505835" cy="738505"/>
          </a:xfrm>
        </p:spPr>
        <p:txBody>
          <a:bodyPr/>
          <a:p>
            <a:r>
              <a:rPr lang="en-US" altLang="en-US" sz="1800">
                <a:latin typeface="Space Mono for Powerline" panose="02000509040000020004" charset="0"/>
                <a:cs typeface="Space Mono for Powerline" panose="02000509040000020004" charset="0"/>
              </a:rPr>
              <a:t>Réseaux de Neurones Artificiels ANN's</a:t>
            </a:r>
            <a:endParaRPr lang="en-US" altLang="en-US" sz="18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7" name="Text Placeholder 6"/>
          <p:cNvSpPr/>
          <p:nvPr>
            <p:ph type="body" idx="1"/>
          </p:nvPr>
        </p:nvSpPr>
        <p:spPr>
          <a:xfrm>
            <a:off x="6985" y="1550035"/>
            <a:ext cx="4544060" cy="3424555"/>
          </a:xfrm>
        </p:spPr>
        <p:txBody>
          <a:bodyPr/>
          <a:p>
            <a:pPr marL="158750" indent="0">
              <a:buNone/>
            </a:pPr>
            <a:r>
              <a:rPr altLang="en-US" sz="1600">
                <a:solidFill>
                  <a:schemeClr val="bg1"/>
                </a:solidFill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Un modèle informatique basé sur la structure et les fonctions des réseaux de neurones biologiques. Les informations qui circulent à travers le réseau affectent la structure de l'ANN, car un réseau neuronal change en fonction de ces entrées et sorties.</a:t>
            </a:r>
            <a:endParaRPr altLang="en-US" sz="1600">
              <a:solidFill>
                <a:schemeClr val="bg1"/>
              </a:solidFill>
              <a:latin typeface="Space Mono for Powerline" panose="02000509040000020004" charset="0"/>
              <a:cs typeface="Space Mono for Powerline" panose="020005090400000200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79443" y="4663217"/>
            <a:ext cx="548700" cy="393600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9" name="Picture 8" descr="neur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55" y="297180"/>
            <a:ext cx="3302000" cy="2358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76530" y="1419860"/>
            <a:ext cx="4199890" cy="3415030"/>
          </a:xfrm>
          <a:ln>
            <a:noFill/>
            <a:prstDash val="lgDash"/>
          </a:ln>
        </p:spPr>
        <p:txBody>
          <a:bodyPr anchor="ctr" anchorCtr="0"/>
          <a:p>
            <a:pPr marL="0" indent="0" algn="l"/>
            <a: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  <a:t>L’apprentissage profond est un algorithme d’abstraction de haut niveau qui permet de modéliser les données à partir de grands ensembles de données apprises.</a:t>
            </a:r>
            <a:b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endParaRPr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6" name="Title 5"/>
          <p:cNvSpPr/>
          <p:nvPr>
            <p:ph type="title" idx="2"/>
          </p:nvPr>
        </p:nvSpPr>
        <p:spPr>
          <a:xfrm>
            <a:off x="1040130" y="554990"/>
            <a:ext cx="3535045" cy="550545"/>
          </a:xfrm>
        </p:spPr>
        <p:txBody>
          <a:bodyPr/>
          <a:p>
            <a:r>
              <a:rPr lang="en-US" altLang="en-US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2.1 Aprentissage profond</a:t>
            </a:r>
            <a:endParaRPr lang="en-US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pic>
        <p:nvPicPr>
          <p:cNvPr id="8" name="Picture 7" descr="1*TiORvHgrJPme_lEiX3olV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5175" y="133350"/>
            <a:ext cx="4556760" cy="47015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65100" y="1426845"/>
            <a:ext cx="4199890" cy="3236595"/>
          </a:xfrm>
          <a:ln>
            <a:noFill/>
            <a:prstDash val="lgDash"/>
          </a:ln>
        </p:spPr>
        <p:txBody>
          <a:bodyPr anchor="ctr" anchorCtr="0"/>
          <a:p>
            <a:pPr marL="0" indent="0" algn="l"/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</a:rPr>
              <a:t>CNN </a:t>
            </a:r>
            <a: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  <a:t>a été inspiré par la façon dont le cortex visuel est supposé fonctionner.</a:t>
            </a:r>
            <a:b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b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  <a:t>CNN est similaire à ANN mais utilise l’opérateur matrice convolutif.</a:t>
            </a:r>
            <a:b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b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r>
              <a:rPr lang="en-US" sz="1600">
                <a:latin typeface="Space Mono for Powerline" panose="02000509040000020004" charset="0"/>
                <a:cs typeface="Space Mono for Powerline" panose="02000509040000020004" charset="0"/>
              </a:rPr>
              <a:t>La régression est </a:t>
            </a:r>
            <a: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  <a:t>utilisée pour résoudre des tâches ayant pour</a:t>
            </a:r>
            <a:b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r>
              <a:rPr altLang="en-US" sz="1600">
                <a:latin typeface="Space Mono for Powerline" panose="02000509040000020004" charset="0"/>
                <a:cs typeface="Space Mono for Powerline" panose="02000509040000020004" charset="0"/>
              </a:rPr>
              <a:t>but de prédire des valeurs continues</a:t>
            </a:r>
            <a:endParaRPr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6" name="Title 5"/>
          <p:cNvSpPr/>
          <p:nvPr>
            <p:ph type="title" idx="2"/>
          </p:nvPr>
        </p:nvSpPr>
        <p:spPr>
          <a:xfrm>
            <a:off x="1040130" y="554990"/>
            <a:ext cx="3535045" cy="550545"/>
          </a:xfrm>
        </p:spPr>
        <p:txBody>
          <a:bodyPr/>
          <a:p>
            <a:r>
              <a:rPr lang="en-US" altLang="en-US" b="1">
                <a:latin typeface="Space Mono for Powerline" panose="02000509040000020004" charset="0"/>
                <a:cs typeface="Space Mono for Powerline" panose="02000509040000020004" charset="0"/>
                <a:sym typeface="+mn-ea"/>
              </a:rPr>
              <a:t>2.1 Aprentissage profond</a:t>
            </a:r>
            <a:endParaRPr lang="en-US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pic>
        <p:nvPicPr>
          <p:cNvPr id="8" name="Picture 7" descr="/home/fauxcon/Downloads/documents/these/regression_scheme.pngregression_schem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85970" y="1426210"/>
            <a:ext cx="4556760" cy="22910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63525" y="1852295"/>
            <a:ext cx="4030345" cy="1439545"/>
          </a:xfrm>
          <a:ln>
            <a:noFill/>
            <a:prstDash val="lgDash"/>
          </a:ln>
        </p:spPr>
        <p:txBody>
          <a:bodyPr/>
          <a:p>
            <a:pPr algn="l"/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Les images transmettent de manière concise des informations sur les positions, les tailles et les relations entre les objets.</a:t>
            </a:r>
            <a:b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</a:b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6" name="Title 5"/>
          <p:cNvSpPr/>
          <p:nvPr>
            <p:ph type="title" idx="2"/>
          </p:nvPr>
        </p:nvSpPr>
        <p:spPr>
          <a:xfrm>
            <a:off x="1040130" y="554990"/>
            <a:ext cx="3535045" cy="538480"/>
          </a:xfrm>
        </p:spPr>
        <p:txBody>
          <a:bodyPr/>
          <a:p>
            <a:r>
              <a:rPr lang="en-US" altLang="en-US" b="1">
                <a:solidFill>
                  <a:schemeClr val="bg1"/>
                </a:solidFill>
                <a:uFill>
                  <a:noFill/>
                </a:uFill>
                <a:latin typeface="Space Mono for Powerline" panose="02000509040000020004" charset="0"/>
                <a:cs typeface="Space Mono for Powerline" panose="02000509040000020004" charset="0"/>
                <a:sym typeface="Montserrat"/>
              </a:rPr>
              <a:t>2.2 L'image numérique</a:t>
            </a:r>
            <a:endParaRPr lang="en-US" altLang="en-US" b="1">
              <a:solidFill>
                <a:schemeClr val="bg1"/>
              </a:solidFill>
              <a:uFill>
                <a:noFill/>
              </a:uFill>
              <a:latin typeface="Space Mono for Powerline" panose="02000509040000020004" charset="0"/>
              <a:cs typeface="Space Mono for Powerline" panose="02000509040000020004" charset="0"/>
              <a:sym typeface="Montserrat"/>
            </a:endParaRPr>
          </a:p>
        </p:txBody>
      </p:sp>
      <p:pic>
        <p:nvPicPr>
          <p:cNvPr id="3" name="Picture 2" descr="image_process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265" y="391160"/>
            <a:ext cx="4360545" cy="4360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300990" y="1534795"/>
            <a:ext cx="4030345" cy="2073910"/>
          </a:xfrm>
          <a:ln>
            <a:noFill/>
            <a:prstDash val="lgDash"/>
          </a:ln>
        </p:spPr>
        <p:txBody>
          <a:bodyPr/>
          <a:p>
            <a:pPr algn="l"/>
            <a:r>
              <a:rPr lang="en-US" altLang="en-US" sz="1600">
                <a:latin typeface="Space Mono for Powerline" panose="02000509040000020004" charset="0"/>
                <a:cs typeface="Space Mono for Powerline" panose="02000509040000020004" charset="0"/>
              </a:rPr>
              <a:t>Le traitement numérique de l’image est un ensemble de techniques permettant de manipuler des images numériques par ordinateur, afin d’obtenir une image modifiée ou un rapport basé sur une analyse d’image.</a:t>
            </a:r>
            <a:endParaRPr lang="en-US" altLang="en-US" sz="1600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6" name="Title 5"/>
          <p:cNvSpPr/>
          <p:nvPr>
            <p:ph type="title" idx="2"/>
          </p:nvPr>
        </p:nvSpPr>
        <p:spPr>
          <a:xfrm>
            <a:off x="1040130" y="554990"/>
            <a:ext cx="3535045" cy="538480"/>
          </a:xfrm>
        </p:spPr>
        <p:txBody>
          <a:bodyPr/>
          <a:p>
            <a:r>
              <a:rPr lang="en-US" altLang="en-US" b="1">
                <a:solidFill>
                  <a:schemeClr val="bg1"/>
                </a:solidFill>
                <a:uFill>
                  <a:noFill/>
                </a:uFill>
                <a:latin typeface="Space Mono for Powerline" panose="02000509040000020004" charset="0"/>
                <a:cs typeface="Space Mono for Powerline" panose="02000509040000020004" charset="0"/>
                <a:sym typeface="Montserrat"/>
              </a:rPr>
              <a:t>2.3 Traitement d'image</a:t>
            </a:r>
            <a:endParaRPr lang="en-US" b="1">
              <a:latin typeface="Space Mono for Powerline" panose="02000509040000020004" charset="0"/>
              <a:cs typeface="Space Mono for Powerline" panose="020005090400000200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tx1"/>
                </a:solidFill>
              </a:rPr>
            </a:fld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5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070" y="856615"/>
            <a:ext cx="4432935" cy="3430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6104</Words>
  <Application>WPS Presentation</Application>
  <PresentationFormat/>
  <Paragraphs>353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SimSun</vt:lpstr>
      <vt:lpstr>Wingdings</vt:lpstr>
      <vt:lpstr>Arial</vt:lpstr>
      <vt:lpstr>Montserrat</vt:lpstr>
      <vt:lpstr>Andale Mono</vt:lpstr>
      <vt:lpstr>Lato</vt:lpstr>
      <vt:lpstr>Space Mono for Powerline</vt:lpstr>
      <vt:lpstr>Lato</vt:lpstr>
      <vt:lpstr>Roboto Mono for Powerline</vt:lpstr>
      <vt:lpstr>Average</vt:lpstr>
      <vt:lpstr>微软雅黑</vt:lpstr>
      <vt:lpstr>Droid Sans Fallback</vt:lpstr>
      <vt:lpstr>Arial Unicode MS</vt:lpstr>
      <vt:lpstr>Anonymous Pro for Powerline</vt:lpstr>
      <vt:lpstr>MS PGothic</vt:lpstr>
      <vt:lpstr>Webdings</vt:lpstr>
      <vt:lpstr>Times New Roman</vt:lpstr>
      <vt:lpstr>Focus</vt:lpstr>
      <vt:lpstr>Analyse des images thermiques pour la détermination de la température corporelle des patients du cancer à l’aide de méthodes d’apprentissage profond.</vt:lpstr>
      <vt:lpstr>Plan</vt:lpstr>
      <vt:lpstr>1. Vue d'ensemble</vt:lpstr>
      <vt:lpstr>2. Entrée en matière</vt:lpstr>
      <vt:lpstr>Réseaux de Neurones Artificiels ANN's</vt:lpstr>
      <vt:lpstr>2.1 Aprentissage profond</vt:lpstr>
      <vt:lpstr>2.1 Aprentissage profond</vt:lpstr>
      <vt:lpstr>2.2 L'image numérique</vt:lpstr>
      <vt:lpstr>2.3 Traitement d'image</vt:lpstr>
      <vt:lpstr>2.4 Les objets connectés</vt:lpstr>
      <vt:lpstr>2.5 Internet of Things dans le domaine E-santé</vt:lpstr>
      <vt:lpstr>3. La santé en algérie</vt:lpstr>
      <vt:lpstr>4. Comprendre le projet </vt:lpstr>
      <vt:lpstr>4.1 Problématique</vt:lpstr>
      <vt:lpstr>4.2 Les problèmes de la prise de la température corporelle des enfants cancéreux en Algérie</vt:lpstr>
      <vt:lpstr>4.3 Solutions existantes</vt:lpstr>
      <vt:lpstr>4.4 Comparaison</vt:lpstr>
      <vt:lpstr>4.5 Objectif du projet</vt:lpstr>
      <vt:lpstr>5. Solution proposée CATT</vt:lpstr>
      <vt:lpstr>5.1 Architecture de la solution CATT</vt:lpstr>
      <vt:lpstr>5.2 Description de la solution CATT</vt:lpstr>
      <vt:lpstr>5.3 Architecture logique de la solution CATT</vt:lpstr>
      <vt:lpstr>PowerPoint 演示文稿</vt:lpstr>
      <vt:lpstr>PowerPoint 演示文稿</vt:lpstr>
      <vt:lpstr>6. Public visé</vt:lpstr>
      <vt:lpstr>7. Conclusion</vt:lpstr>
      <vt:lpstr>PowerPoint 演示文稿</vt:lpstr>
      <vt:lpstr>ありがとうございました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images thermiques pour la détermination de la température corporelle des patients du cancer à l’aide de méthodes d’apprentissage profond.</dc:title>
  <dc:creator/>
  <cp:lastModifiedBy>fauxcon</cp:lastModifiedBy>
  <cp:revision>184</cp:revision>
  <dcterms:created xsi:type="dcterms:W3CDTF">2019-07-09T13:33:29Z</dcterms:created>
  <dcterms:modified xsi:type="dcterms:W3CDTF">2019-07-09T13:33:29Z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